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0"/>
  </p:notesMasterIdLst>
  <p:sldIdLst>
    <p:sldId id="261" r:id="rId2"/>
    <p:sldId id="262" r:id="rId3"/>
    <p:sldId id="263" r:id="rId4"/>
    <p:sldId id="264" r:id="rId5"/>
    <p:sldId id="265" r:id="rId6"/>
    <p:sldId id="266" r:id="rId7"/>
    <p:sldId id="528" r:id="rId8"/>
    <p:sldId id="268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16" r:id="rId44"/>
    <p:sldId id="352" r:id="rId45"/>
    <p:sldId id="353" r:id="rId46"/>
    <p:sldId id="354" r:id="rId47"/>
    <p:sldId id="355" r:id="rId48"/>
    <p:sldId id="351" r:id="rId49"/>
    <p:sldId id="269" r:id="rId50"/>
    <p:sldId id="270" r:id="rId51"/>
    <p:sldId id="273" r:id="rId52"/>
    <p:sldId id="272" r:id="rId53"/>
    <p:sldId id="271" r:id="rId54"/>
    <p:sldId id="274" r:id="rId55"/>
    <p:sldId id="275" r:id="rId56"/>
    <p:sldId id="281" r:id="rId57"/>
    <p:sldId id="280" r:id="rId58"/>
    <p:sldId id="276" r:id="rId59"/>
    <p:sldId id="277" r:id="rId60"/>
    <p:sldId id="279" r:id="rId61"/>
    <p:sldId id="278" r:id="rId62"/>
    <p:sldId id="282" r:id="rId63"/>
    <p:sldId id="256" r:id="rId64"/>
    <p:sldId id="257" r:id="rId65"/>
    <p:sldId id="283" r:id="rId66"/>
    <p:sldId id="258" r:id="rId67"/>
    <p:sldId id="259" r:id="rId68"/>
    <p:sldId id="284" r:id="rId69"/>
    <p:sldId id="260" r:id="rId70"/>
    <p:sldId id="285" r:id="rId71"/>
    <p:sldId id="286" r:id="rId72"/>
    <p:sldId id="287" r:id="rId73"/>
    <p:sldId id="288" r:id="rId74"/>
    <p:sldId id="289" r:id="rId75"/>
    <p:sldId id="292" r:id="rId76"/>
    <p:sldId id="293" r:id="rId77"/>
    <p:sldId id="290" r:id="rId78"/>
    <p:sldId id="291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56" r:id="rId102"/>
    <p:sldId id="357" r:id="rId103"/>
    <p:sldId id="358" r:id="rId104"/>
    <p:sldId id="359" r:id="rId105"/>
    <p:sldId id="476" r:id="rId106"/>
    <p:sldId id="477" r:id="rId107"/>
    <p:sldId id="478" r:id="rId108"/>
    <p:sldId id="479" r:id="rId109"/>
    <p:sldId id="480" r:id="rId110"/>
    <p:sldId id="481" r:id="rId111"/>
    <p:sldId id="482" r:id="rId112"/>
    <p:sldId id="483" r:id="rId113"/>
    <p:sldId id="466" r:id="rId114"/>
    <p:sldId id="467" r:id="rId115"/>
    <p:sldId id="468" r:id="rId116"/>
    <p:sldId id="469" r:id="rId117"/>
    <p:sldId id="470" r:id="rId118"/>
    <p:sldId id="471" r:id="rId119"/>
    <p:sldId id="472" r:id="rId120"/>
    <p:sldId id="473" r:id="rId121"/>
    <p:sldId id="474" r:id="rId122"/>
    <p:sldId id="475" r:id="rId123"/>
    <p:sldId id="484" r:id="rId124"/>
    <p:sldId id="485" r:id="rId125"/>
    <p:sldId id="360" r:id="rId126"/>
    <p:sldId id="465" r:id="rId127"/>
    <p:sldId id="460" r:id="rId128"/>
    <p:sldId id="461" r:id="rId129"/>
    <p:sldId id="462" r:id="rId130"/>
    <p:sldId id="463" r:id="rId131"/>
    <p:sldId id="464" r:id="rId132"/>
    <p:sldId id="486" r:id="rId133"/>
    <p:sldId id="487" r:id="rId134"/>
    <p:sldId id="488" r:id="rId135"/>
    <p:sldId id="489" r:id="rId136"/>
    <p:sldId id="490" r:id="rId137"/>
    <p:sldId id="491" r:id="rId138"/>
    <p:sldId id="492" r:id="rId139"/>
    <p:sldId id="493" r:id="rId140"/>
    <p:sldId id="494" r:id="rId141"/>
    <p:sldId id="495" r:id="rId142"/>
    <p:sldId id="496" r:id="rId143"/>
    <p:sldId id="497" r:id="rId144"/>
    <p:sldId id="498" r:id="rId145"/>
    <p:sldId id="499" r:id="rId146"/>
    <p:sldId id="500" r:id="rId147"/>
    <p:sldId id="501" r:id="rId148"/>
    <p:sldId id="502" r:id="rId149"/>
    <p:sldId id="503" r:id="rId150"/>
    <p:sldId id="504" r:id="rId151"/>
    <p:sldId id="505" r:id="rId152"/>
    <p:sldId id="506" r:id="rId153"/>
    <p:sldId id="507" r:id="rId154"/>
    <p:sldId id="362" r:id="rId155"/>
    <p:sldId id="508" r:id="rId156"/>
    <p:sldId id="509" r:id="rId157"/>
    <p:sldId id="510" r:id="rId158"/>
    <p:sldId id="511" r:id="rId159"/>
    <p:sldId id="512" r:id="rId160"/>
    <p:sldId id="513" r:id="rId161"/>
    <p:sldId id="514" r:id="rId162"/>
    <p:sldId id="515" r:id="rId163"/>
    <p:sldId id="516" r:id="rId164"/>
    <p:sldId id="361" r:id="rId165"/>
    <p:sldId id="517" r:id="rId166"/>
    <p:sldId id="518" r:id="rId167"/>
    <p:sldId id="519" r:id="rId168"/>
    <p:sldId id="520" r:id="rId169"/>
    <p:sldId id="521" r:id="rId170"/>
    <p:sldId id="522" r:id="rId171"/>
    <p:sldId id="363" r:id="rId172"/>
    <p:sldId id="458" r:id="rId173"/>
    <p:sldId id="364" r:id="rId174"/>
    <p:sldId id="372" r:id="rId175"/>
    <p:sldId id="373" r:id="rId176"/>
    <p:sldId id="374" r:id="rId177"/>
    <p:sldId id="375" r:id="rId178"/>
    <p:sldId id="376" r:id="rId179"/>
    <p:sldId id="377" r:id="rId180"/>
    <p:sldId id="378" r:id="rId181"/>
    <p:sldId id="379" r:id="rId182"/>
    <p:sldId id="523" r:id="rId183"/>
    <p:sldId id="524" r:id="rId184"/>
    <p:sldId id="380" r:id="rId185"/>
    <p:sldId id="381" r:id="rId186"/>
    <p:sldId id="382" r:id="rId187"/>
    <p:sldId id="383" r:id="rId188"/>
    <p:sldId id="384" r:id="rId189"/>
    <p:sldId id="385" r:id="rId190"/>
    <p:sldId id="387" r:id="rId191"/>
    <p:sldId id="386" r:id="rId192"/>
    <p:sldId id="389" r:id="rId193"/>
    <p:sldId id="388" r:id="rId194"/>
    <p:sldId id="390" r:id="rId195"/>
    <p:sldId id="391" r:id="rId196"/>
    <p:sldId id="392" r:id="rId197"/>
    <p:sldId id="393" r:id="rId198"/>
    <p:sldId id="405" r:id="rId199"/>
    <p:sldId id="395" r:id="rId200"/>
    <p:sldId id="397" r:id="rId201"/>
    <p:sldId id="398" r:id="rId202"/>
    <p:sldId id="399" r:id="rId203"/>
    <p:sldId id="400" r:id="rId204"/>
    <p:sldId id="401" r:id="rId205"/>
    <p:sldId id="396" r:id="rId206"/>
    <p:sldId id="402" r:id="rId207"/>
    <p:sldId id="403" r:id="rId208"/>
    <p:sldId id="404" r:id="rId209"/>
    <p:sldId id="459" r:id="rId210"/>
    <p:sldId id="406" r:id="rId211"/>
    <p:sldId id="365" r:id="rId212"/>
    <p:sldId id="407" r:id="rId213"/>
    <p:sldId id="408" r:id="rId214"/>
    <p:sldId id="409" r:id="rId215"/>
    <p:sldId id="410" r:id="rId216"/>
    <p:sldId id="366" r:id="rId217"/>
    <p:sldId id="411" r:id="rId218"/>
    <p:sldId id="412" r:id="rId219"/>
    <p:sldId id="413" r:id="rId220"/>
    <p:sldId id="414" r:id="rId221"/>
    <p:sldId id="415" r:id="rId222"/>
    <p:sldId id="416" r:id="rId223"/>
    <p:sldId id="417" r:id="rId224"/>
    <p:sldId id="418" r:id="rId225"/>
    <p:sldId id="420" r:id="rId226"/>
    <p:sldId id="421" r:id="rId227"/>
    <p:sldId id="422" r:id="rId228"/>
    <p:sldId id="423" r:id="rId229"/>
    <p:sldId id="424" r:id="rId230"/>
    <p:sldId id="425" r:id="rId231"/>
    <p:sldId id="426" r:id="rId232"/>
    <p:sldId id="427" r:id="rId233"/>
    <p:sldId id="428" r:id="rId234"/>
    <p:sldId id="429" r:id="rId235"/>
    <p:sldId id="430" r:id="rId236"/>
    <p:sldId id="431" r:id="rId237"/>
    <p:sldId id="432" r:id="rId238"/>
    <p:sldId id="433" r:id="rId239"/>
    <p:sldId id="434" r:id="rId240"/>
    <p:sldId id="435" r:id="rId241"/>
    <p:sldId id="436" r:id="rId242"/>
    <p:sldId id="437" r:id="rId243"/>
    <p:sldId id="438" r:id="rId244"/>
    <p:sldId id="439" r:id="rId245"/>
    <p:sldId id="440" r:id="rId246"/>
    <p:sldId id="441" r:id="rId247"/>
    <p:sldId id="442" r:id="rId248"/>
    <p:sldId id="443" r:id="rId249"/>
    <p:sldId id="444" r:id="rId250"/>
    <p:sldId id="445" r:id="rId251"/>
    <p:sldId id="446" r:id="rId252"/>
    <p:sldId id="447" r:id="rId253"/>
    <p:sldId id="448" r:id="rId254"/>
    <p:sldId id="449" r:id="rId255"/>
    <p:sldId id="450" r:id="rId256"/>
    <p:sldId id="451" r:id="rId257"/>
    <p:sldId id="452" r:id="rId258"/>
    <p:sldId id="453" r:id="rId259"/>
    <p:sldId id="454" r:id="rId260"/>
    <p:sldId id="455" r:id="rId261"/>
    <p:sldId id="456" r:id="rId262"/>
    <p:sldId id="457" r:id="rId263"/>
    <p:sldId id="367" r:id="rId264"/>
    <p:sldId id="368" r:id="rId265"/>
    <p:sldId id="369" r:id="rId266"/>
    <p:sldId id="526" r:id="rId267"/>
    <p:sldId id="371" r:id="rId268"/>
    <p:sldId id="527" r:id="rId26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11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 동현" initials="백동" lastIdx="1" clrIdx="0">
    <p:extLst>
      <p:ext uri="{19B8F6BF-5375-455C-9EA6-DF929625EA0E}">
        <p15:presenceInfo xmlns:p15="http://schemas.microsoft.com/office/powerpoint/2012/main" userId="8873061883266d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0" autoAdjust="0"/>
    <p:restoredTop sz="94660"/>
  </p:normalViewPr>
  <p:slideViewPr>
    <p:cSldViewPr>
      <p:cViewPr varScale="1">
        <p:scale>
          <a:sx n="82" d="100"/>
          <a:sy n="82" d="100"/>
        </p:scale>
        <p:origin x="1236" y="96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B7EAF-8B60-4955-88F0-D69B625EABD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B5BD1-BE98-43C3-BCDB-CA4D2C3F2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3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208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3067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4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383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1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0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20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124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17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216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292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59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051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077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07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00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062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571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240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854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493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139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529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18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375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60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11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8666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494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6764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607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089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016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812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968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45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733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094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2309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61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0765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7333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0287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9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826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4698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062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858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839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B5BD1-BE98-43C3-BCDB-CA4D2C3F2F6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11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80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4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14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5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5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3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6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3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6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2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395B6-4E71-4A69-B6B7-321940F85241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B901A-54C5-49BF-8207-167AF25347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9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2.png"/><Relationship Id="rId9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08.PNG"/><Relationship Id="rId4" Type="http://schemas.openxmlformats.org/officeDocument/2006/relationships/image" Target="../media/image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98.PNG"/><Relationship Id="rId10" Type="http://schemas.openxmlformats.org/officeDocument/2006/relationships/image" Target="../media/image111.PNG"/><Relationship Id="rId4" Type="http://schemas.openxmlformats.org/officeDocument/2006/relationships/image" Target="../media/image2.png"/><Relationship Id="rId9" Type="http://schemas.openxmlformats.org/officeDocument/2006/relationships/image" Target="../media/image110.PNG"/><Relationship Id="rId14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98.PNG"/><Relationship Id="rId4" Type="http://schemas.openxmlformats.org/officeDocument/2006/relationships/image" Target="../media/image2.png"/><Relationship Id="rId9" Type="http://schemas.openxmlformats.org/officeDocument/2006/relationships/image" Target="../media/image10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.png"/><Relationship Id="rId9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2.png"/><Relationship Id="rId9" Type="http://schemas.openxmlformats.org/officeDocument/2006/relationships/image" Target="../media/image135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1.png"/><Relationship Id="rId10" Type="http://schemas.openxmlformats.org/officeDocument/2006/relationships/image" Target="../media/image141.PNG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1.png"/><Relationship Id="rId4" Type="http://schemas.openxmlformats.org/officeDocument/2006/relationships/image" Target="../media/image2.png"/><Relationship Id="rId9" Type="http://schemas.openxmlformats.org/officeDocument/2006/relationships/image" Target="../media/image146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2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2.png"/><Relationship Id="rId9" Type="http://schemas.openxmlformats.org/officeDocument/2006/relationships/image" Target="../media/image16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2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2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58.PNG"/><Relationship Id="rId4" Type="http://schemas.openxmlformats.org/officeDocument/2006/relationships/image" Target="../media/image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2.png"/><Relationship Id="rId9" Type="http://schemas.openxmlformats.org/officeDocument/2006/relationships/image" Target="../media/image18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2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.png"/><Relationship Id="rId9" Type="http://schemas.openxmlformats.org/officeDocument/2006/relationships/image" Target="../media/image20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.png"/><Relationship Id="rId9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1.PNG"/><Relationship Id="rId10" Type="http://schemas.openxmlformats.org/officeDocument/2006/relationships/image" Target="../media/image220.PNG"/><Relationship Id="rId4" Type="http://schemas.openxmlformats.org/officeDocument/2006/relationships/image" Target="../media/image2.png"/><Relationship Id="rId9" Type="http://schemas.openxmlformats.org/officeDocument/2006/relationships/image" Target="../media/image21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1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1.PNG"/><Relationship Id="rId4" Type="http://schemas.openxmlformats.org/officeDocument/2006/relationships/image" Target="../media/image2.png"/><Relationship Id="rId9" Type="http://schemas.openxmlformats.org/officeDocument/2006/relationships/image" Target="../media/image22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1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8.PNG"/><Relationship Id="rId5" Type="http://schemas.openxmlformats.org/officeDocument/2006/relationships/image" Target="../media/image211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.png"/><Relationship Id="rId9" Type="http://schemas.openxmlformats.org/officeDocument/2006/relationships/image" Target="../media/image236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39.png"/><Relationship Id="rId4" Type="http://schemas.openxmlformats.org/officeDocument/2006/relationships/image" Target="../media/image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11.PNG"/><Relationship Id="rId4" Type="http://schemas.openxmlformats.org/officeDocument/2006/relationships/image" Target="../media/image2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.png"/><Relationship Id="rId9" Type="http://schemas.openxmlformats.org/officeDocument/2006/relationships/image" Target="../media/image24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1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.png"/><Relationship Id="rId9" Type="http://schemas.openxmlformats.org/officeDocument/2006/relationships/image" Target="../media/image25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.png"/><Relationship Id="rId9" Type="http://schemas.openxmlformats.org/officeDocument/2006/relationships/image" Target="../media/image26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6.png"/><Relationship Id="rId4" Type="http://schemas.openxmlformats.org/officeDocument/2006/relationships/image" Target="../media/image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6.png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1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66.png"/><Relationship Id="rId4" Type="http://schemas.openxmlformats.org/officeDocument/2006/relationships/image" Target="../media/image2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1.png"/><Relationship Id="rId4" Type="http://schemas.openxmlformats.org/officeDocument/2006/relationships/image" Target="../media/image2.png"/><Relationship Id="rId9" Type="http://schemas.openxmlformats.org/officeDocument/2006/relationships/image" Target="../media/image27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3.png"/><Relationship Id="rId4" Type="http://schemas.openxmlformats.org/officeDocument/2006/relationships/image" Target="../media/image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1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29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2.png"/><Relationship Id="rId4" Type="http://schemas.openxmlformats.org/officeDocument/2006/relationships/image" Target="../media/image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2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7.png"/><Relationship Id="rId4" Type="http://schemas.openxmlformats.org/officeDocument/2006/relationships/image" Target="../media/image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2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2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9.png"/><Relationship Id="rId4" Type="http://schemas.openxmlformats.org/officeDocument/2006/relationships/image" Target="../media/image2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2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1.png"/><Relationship Id="rId4" Type="http://schemas.openxmlformats.org/officeDocument/2006/relationships/image" Target="../media/image2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2.png"/><Relationship Id="rId4" Type="http://schemas.openxmlformats.org/officeDocument/2006/relationships/image" Target="../media/image2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0.png"/><Relationship Id="rId4" Type="http://schemas.openxmlformats.org/officeDocument/2006/relationships/image" Target="../media/image2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39.png"/><Relationship Id="rId4" Type="http://schemas.openxmlformats.org/officeDocument/2006/relationships/image" Target="../media/image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3.png"/><Relationship Id="rId4" Type="http://schemas.openxmlformats.org/officeDocument/2006/relationships/image" Target="../media/image2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2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9.png"/><Relationship Id="rId4" Type="http://schemas.openxmlformats.org/officeDocument/2006/relationships/image" Target="../media/image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6.png"/><Relationship Id="rId4" Type="http://schemas.openxmlformats.org/officeDocument/2006/relationships/image" Target="../media/image2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9.png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9.png"/><Relationship Id="rId4" Type="http://schemas.openxmlformats.org/officeDocument/2006/relationships/image" Target="../media/image2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35.png"/><Relationship Id="rId4" Type="http://schemas.openxmlformats.org/officeDocument/2006/relationships/image" Target="../media/image2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3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9.png"/><Relationship Id="rId4" Type="http://schemas.openxmlformats.org/officeDocument/2006/relationships/image" Target="../media/image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2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2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ec2-15-164-100-122.ap-northeast-2.compute.amazonaws.com" TargetMode="External"/><Relationship Id="rId4" Type="http://schemas.openxmlformats.org/officeDocument/2006/relationships/image" Target="../media/image2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7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0897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79771" y="650579"/>
              <a:ext cx="3930905" cy="235036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530CB2-19FE-4A6B-BB8C-0AD7E4E2DA63}"/>
              </a:ext>
            </a:extLst>
          </p:cNvPr>
          <p:cNvGrpSpPr/>
          <p:nvPr/>
        </p:nvGrpSpPr>
        <p:grpSpPr>
          <a:xfrm>
            <a:off x="2221073" y="3408166"/>
            <a:ext cx="5448935" cy="2099945"/>
            <a:chOff x="3408045" y="2940050"/>
            <a:chExt cx="5448935" cy="20999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AF726F-AE14-41B3-92ED-7E2BD7308900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en-US" altLang="ko-KR" b="1" dirty="0"/>
                <a:t>A TWOSOME PLACE(</a:t>
              </a:r>
              <a:r>
                <a:rPr lang="ko-KR" altLang="en-US" b="1" dirty="0"/>
                <a:t>커피 프랜차이즈</a:t>
              </a:r>
              <a:r>
                <a:rPr lang="en-US" altLang="ko-KR" b="1" dirty="0"/>
                <a:t>) </a:t>
              </a:r>
              <a:r>
                <a:rPr lang="ko-KR" altLang="en-US" b="1" dirty="0"/>
                <a:t>리뉴얼</a:t>
              </a:r>
              <a:endParaRPr lang="en-US" altLang="ko-KR" b="1" dirty="0"/>
            </a:p>
            <a:p>
              <a:pPr marL="0" indent="0" algn="ctr" defTabSz="508000">
                <a:buFontTx/>
                <a:buNone/>
              </a:pPr>
              <a:endParaRPr lang="en-US" altLang="ko-KR" sz="1400" b="1" dirty="0"/>
            </a:p>
            <a:p>
              <a:pPr marL="0" indent="0" algn="ctr" defTabSz="508000">
                <a:buFontTx/>
                <a:buNone/>
              </a:pPr>
              <a:r>
                <a:rPr lang="ko-KR" altLang="en-US" sz="1400" b="1" dirty="0" err="1"/>
                <a:t>김규남</a:t>
              </a:r>
              <a:r>
                <a:rPr lang="en-US" altLang="ko-KR" sz="1400" b="1" dirty="0"/>
                <a:t>(</a:t>
              </a:r>
              <a:r>
                <a:rPr lang="ko-KR" altLang="en-US" sz="1400" b="1" dirty="0"/>
                <a:t>팀장</a:t>
              </a:r>
              <a:r>
                <a:rPr lang="en-US" altLang="ko-KR" sz="1400" b="1" dirty="0"/>
                <a:t>) , </a:t>
              </a:r>
              <a:r>
                <a:rPr lang="ko-KR" altLang="en-US" sz="1400" b="1" dirty="0"/>
                <a:t>방예준 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백동현 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임성현 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정상철 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조민근</a:t>
              </a: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F11BAF3-2075-418C-A177-D88AA6BD1947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11D47981-237B-4AF9-B7FF-1D1D60884762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(Member)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2835"/>
              </p:ext>
            </p:extLst>
          </p:nvPr>
        </p:nvGraphicFramePr>
        <p:xfrm>
          <a:off x="745303" y="1101946"/>
          <a:ext cx="8415392" cy="526193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07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UNIQUE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DATETIME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8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8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8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MEMBER_PLATFORM_TYPE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회원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4494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페이지 배너 관리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등록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삭제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페이지 배너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삭제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 삭제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배너 등록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5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en-US" altLang="ko-KR" sz="4000" b="1" dirty="0"/>
                <a:t>Use Case Diagram</a:t>
              </a:r>
              <a:endParaRPr lang="ko-KR" altLang="en-US" sz="32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2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9"/>
            <a:ext cx="6624736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>
                <a:solidFill>
                  <a:prstClr val="white"/>
                </a:solidFill>
              </a:rPr>
              <a:t>Use Case Diagram - 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/>
          <a:stretch>
            <a:fillRect/>
          </a:stretch>
        </p:blipFill>
        <p:spPr>
          <a:xfrm>
            <a:off x="1064568" y="2094969"/>
            <a:ext cx="3000375" cy="2990215"/>
          </a:xfrm>
          <a:prstGeom prst="rect">
            <a:avLst/>
          </a:prstGeom>
          <a:noFill/>
        </p:spPr>
      </p:pic>
      <p:sp>
        <p:nvSpPr>
          <p:cNvPr id="20" name="텍스트 상자 32"/>
          <p:cNvSpPr txBox="1"/>
          <p:nvPr/>
        </p:nvSpPr>
        <p:spPr>
          <a:xfrm>
            <a:off x="4697311" y="1556021"/>
            <a:ext cx="3856089" cy="3661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  <a:ea typeface="맑은 고딕"/>
              </a:rPr>
              <a:t>회원가입 </a:t>
            </a:r>
            <a:r>
              <a:rPr lang="en-US" altLang="ko-KR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b="1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b="1">
                <a:solidFill>
                  <a:srgbClr val="000000"/>
                </a:solidFill>
              </a:rPr>
              <a:t>로그인</a:t>
            </a:r>
            <a:r>
              <a:rPr lang="en-US" altLang="ko-KR" b="1">
                <a:solidFill>
                  <a:srgbClr val="000000"/>
                </a:solidFill>
              </a:rPr>
              <a:t> / </a:t>
            </a:r>
            <a:r>
              <a:rPr lang="ko-KR" altLang="en-US" b="1">
                <a:solidFill>
                  <a:srgbClr val="000000"/>
                </a:solidFill>
              </a:rPr>
              <a:t>로그아웃</a:t>
            </a:r>
          </a:p>
        </p:txBody>
      </p:sp>
      <p:sp>
        <p:nvSpPr>
          <p:cNvPr id="21" name="텍스트 상자 32"/>
          <p:cNvSpPr txBox="1"/>
          <p:nvPr/>
        </p:nvSpPr>
        <p:spPr>
          <a:xfrm>
            <a:off x="6838365" y="2924944"/>
            <a:ext cx="1931059" cy="3618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메뉴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상품 구매</a:t>
            </a:r>
          </a:p>
        </p:txBody>
      </p:sp>
      <p:sp>
        <p:nvSpPr>
          <p:cNvPr id="22" name="텍스트 상자 32"/>
          <p:cNvSpPr txBox="1"/>
          <p:nvPr/>
        </p:nvSpPr>
        <p:spPr>
          <a:xfrm>
            <a:off x="7244266" y="3892761"/>
            <a:ext cx="1813190" cy="3630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메뉴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상품 후기</a:t>
            </a:r>
          </a:p>
        </p:txBody>
      </p:sp>
      <p:sp>
        <p:nvSpPr>
          <p:cNvPr id="23" name="텍스트 상자 32"/>
          <p:cNvSpPr txBox="1"/>
          <p:nvPr/>
        </p:nvSpPr>
        <p:spPr>
          <a:xfrm>
            <a:off x="6249144" y="4426947"/>
            <a:ext cx="936104" cy="3622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멤버쉽</a:t>
            </a:r>
          </a:p>
        </p:txBody>
      </p:sp>
      <p:sp>
        <p:nvSpPr>
          <p:cNvPr id="24" name="텍스트 상자 32"/>
          <p:cNvSpPr txBox="1"/>
          <p:nvPr/>
        </p:nvSpPr>
        <p:spPr>
          <a:xfrm>
            <a:off x="7411380" y="3337501"/>
            <a:ext cx="1214028" cy="3658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주문 조회</a:t>
            </a:r>
          </a:p>
        </p:txBody>
      </p:sp>
      <p:sp>
        <p:nvSpPr>
          <p:cNvPr id="25" name="텍스트 상자 32"/>
          <p:cNvSpPr txBox="1"/>
          <p:nvPr/>
        </p:nvSpPr>
        <p:spPr>
          <a:xfrm>
            <a:off x="5265424" y="1923546"/>
            <a:ext cx="3143960" cy="6413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마이페이지 </a:t>
            </a:r>
            <a:r>
              <a:rPr lang="en-US" altLang="ko-KR" b="1">
                <a:solidFill>
                  <a:srgbClr val="000000"/>
                </a:solidFill>
              </a:rPr>
              <a:t>(</a:t>
            </a:r>
            <a:r>
              <a:rPr lang="ko-KR" altLang="en-US" b="1">
                <a:solidFill>
                  <a:srgbClr val="000000"/>
                </a:solidFill>
              </a:rPr>
              <a:t>정보 수정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비밀번호 변경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회원 탈퇴</a:t>
            </a:r>
            <a:r>
              <a:rPr lang="en-US" altLang="ko-KR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6" name="텍스트 상자 32"/>
          <p:cNvSpPr txBox="1"/>
          <p:nvPr/>
        </p:nvSpPr>
        <p:spPr>
          <a:xfrm>
            <a:off x="5532725" y="4869160"/>
            <a:ext cx="3596739" cy="6343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게시판 </a:t>
            </a:r>
            <a:r>
              <a:rPr lang="en-US" altLang="ko-KR" b="1">
                <a:solidFill>
                  <a:srgbClr val="000000"/>
                </a:solidFill>
              </a:rPr>
              <a:t>(</a:t>
            </a:r>
            <a:r>
              <a:rPr lang="ko-KR" altLang="en-US" b="1">
                <a:solidFill>
                  <a:srgbClr val="000000"/>
                </a:solidFill>
              </a:rPr>
              <a:t>이벤트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공지사항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뉴스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	</a:t>
            </a:r>
            <a:r>
              <a:rPr lang="en-US" altLang="ko-KR" b="1">
                <a:solidFill>
                  <a:srgbClr val="000000"/>
                </a:solidFill>
              </a:rPr>
              <a:t>QnA, FAQ)</a:t>
            </a:r>
          </a:p>
        </p:txBody>
      </p:sp>
      <p:cxnSp>
        <p:nvCxnSpPr>
          <p:cNvPr id="27" name="구부러진 연결선 3"/>
          <p:cNvCxnSpPr/>
          <p:nvPr/>
        </p:nvCxnSpPr>
        <p:spPr>
          <a:xfrm flipV="1">
            <a:off x="3416871" y="1844824"/>
            <a:ext cx="1248097" cy="119678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36"/>
          <p:cNvCxnSpPr/>
          <p:nvPr/>
        </p:nvCxnSpPr>
        <p:spPr>
          <a:xfrm flipV="1">
            <a:off x="3728864" y="2739725"/>
            <a:ext cx="2520280" cy="925938"/>
          </a:xfrm>
          <a:prstGeom prst="curvedConnector3">
            <a:avLst>
              <a:gd name="adj1" fmla="val 38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37"/>
          <p:cNvCxnSpPr/>
          <p:nvPr/>
        </p:nvCxnSpPr>
        <p:spPr>
          <a:xfrm flipV="1">
            <a:off x="3584848" y="2276872"/>
            <a:ext cx="1656184" cy="11521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45"/>
          <p:cNvCxnSpPr/>
          <p:nvPr/>
        </p:nvCxnSpPr>
        <p:spPr>
          <a:xfrm flipV="1">
            <a:off x="3810980" y="3065727"/>
            <a:ext cx="2967163" cy="726547"/>
          </a:xfrm>
          <a:prstGeom prst="curvedConnector3">
            <a:avLst>
              <a:gd name="adj1" fmla="val 425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2"/>
          <p:cNvSpPr txBox="1"/>
          <p:nvPr/>
        </p:nvSpPr>
        <p:spPr>
          <a:xfrm>
            <a:off x="5313040" y="5589240"/>
            <a:ext cx="2736304" cy="3619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매장검색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채팅봇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000000"/>
                </a:solidFill>
              </a:rPr>
              <a:t>MBTI</a:t>
            </a:r>
          </a:p>
        </p:txBody>
      </p:sp>
      <p:cxnSp>
        <p:nvCxnSpPr>
          <p:cNvPr id="32" name="구부러진 연결선 83"/>
          <p:cNvCxnSpPr/>
          <p:nvPr/>
        </p:nvCxnSpPr>
        <p:spPr>
          <a:xfrm flipV="1">
            <a:off x="3810980" y="3521647"/>
            <a:ext cx="3518284" cy="5400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102"/>
          <p:cNvCxnSpPr/>
          <p:nvPr/>
        </p:nvCxnSpPr>
        <p:spPr>
          <a:xfrm flipV="1">
            <a:off x="3872880" y="4061707"/>
            <a:ext cx="3314198" cy="1800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108"/>
          <p:cNvCxnSpPr/>
          <p:nvPr/>
        </p:nvCxnSpPr>
        <p:spPr>
          <a:xfrm>
            <a:off x="3872880" y="4350298"/>
            <a:ext cx="2314669" cy="2514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110"/>
          <p:cNvCxnSpPr/>
          <p:nvPr/>
        </p:nvCxnSpPr>
        <p:spPr>
          <a:xfrm>
            <a:off x="3872880" y="4489109"/>
            <a:ext cx="1584176" cy="5240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112"/>
          <p:cNvCxnSpPr/>
          <p:nvPr/>
        </p:nvCxnSpPr>
        <p:spPr>
          <a:xfrm>
            <a:off x="3810980" y="4673775"/>
            <a:ext cx="1430052" cy="10594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32"/>
          <p:cNvSpPr txBox="1"/>
          <p:nvPr/>
        </p:nvSpPr>
        <p:spPr>
          <a:xfrm>
            <a:off x="6372859" y="2554037"/>
            <a:ext cx="1172429" cy="3587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장바구니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Use Case Diagram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3"/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/>
          <a:stretch>
            <a:fillRect/>
          </a:stretch>
        </p:blipFill>
        <p:spPr>
          <a:xfrm>
            <a:off x="1064568" y="2094969"/>
            <a:ext cx="3000375" cy="2990215"/>
          </a:xfrm>
          <a:prstGeom prst="rect">
            <a:avLst/>
          </a:prstGeom>
          <a:noFill/>
        </p:spPr>
      </p:pic>
      <p:pic>
        <p:nvPicPr>
          <p:cNvPr id="20" name="그림 129"/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/>
          <a:stretch>
            <a:fillRect/>
          </a:stretch>
        </p:blipFill>
        <p:spPr>
          <a:xfrm>
            <a:off x="2144688" y="3594085"/>
            <a:ext cx="910675" cy="915035"/>
          </a:xfrm>
          <a:prstGeom prst="rect">
            <a:avLst/>
          </a:prstGeom>
          <a:noFill/>
        </p:spPr>
      </p:pic>
      <p:sp>
        <p:nvSpPr>
          <p:cNvPr id="21" name="텍스트 상자 32"/>
          <p:cNvSpPr txBox="1"/>
          <p:nvPr/>
        </p:nvSpPr>
        <p:spPr>
          <a:xfrm>
            <a:off x="4908128" y="1751834"/>
            <a:ext cx="1234549" cy="3702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b="1">
                <a:solidFill>
                  <a:srgbClr val="000000"/>
                </a:solidFill>
                <a:ea typeface="맑은 고딕"/>
              </a:rPr>
              <a:t>회원</a:t>
            </a:r>
            <a:r>
              <a:rPr lang="ko-KR" altLang="en-US" b="1">
                <a:solidFill>
                  <a:srgbClr val="000000"/>
                </a:solidFill>
                <a:ea typeface="맑은 고딕"/>
              </a:rPr>
              <a:t>관리</a:t>
            </a:r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22" name="텍스트 상자 32"/>
          <p:cNvSpPr txBox="1"/>
          <p:nvPr/>
        </p:nvSpPr>
        <p:spPr>
          <a:xfrm>
            <a:off x="6756860" y="2924944"/>
            <a:ext cx="1580516" cy="359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상품관리</a:t>
            </a:r>
          </a:p>
        </p:txBody>
      </p:sp>
      <p:sp>
        <p:nvSpPr>
          <p:cNvPr id="23" name="텍스트 상자 32"/>
          <p:cNvSpPr txBox="1"/>
          <p:nvPr/>
        </p:nvSpPr>
        <p:spPr>
          <a:xfrm>
            <a:off x="7167051" y="3892761"/>
            <a:ext cx="1580515" cy="3702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게시판관리</a:t>
            </a:r>
          </a:p>
        </p:txBody>
      </p:sp>
      <p:sp>
        <p:nvSpPr>
          <p:cNvPr id="24" name="텍스트 상자 32"/>
          <p:cNvSpPr txBox="1"/>
          <p:nvPr/>
        </p:nvSpPr>
        <p:spPr>
          <a:xfrm>
            <a:off x="6142677" y="4464226"/>
            <a:ext cx="1224136" cy="3702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통계</a:t>
            </a:r>
          </a:p>
        </p:txBody>
      </p:sp>
      <p:sp>
        <p:nvSpPr>
          <p:cNvPr id="25" name="텍스트 상자 32"/>
          <p:cNvSpPr txBox="1"/>
          <p:nvPr/>
        </p:nvSpPr>
        <p:spPr>
          <a:xfrm>
            <a:off x="7334165" y="3337501"/>
            <a:ext cx="1580515" cy="36581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주문관리</a:t>
            </a:r>
          </a:p>
        </p:txBody>
      </p:sp>
      <p:sp>
        <p:nvSpPr>
          <p:cNvPr id="26" name="텍스트 상자 32"/>
          <p:cNvSpPr txBox="1"/>
          <p:nvPr/>
        </p:nvSpPr>
        <p:spPr>
          <a:xfrm>
            <a:off x="5908289" y="2099937"/>
            <a:ext cx="1564990" cy="3651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운영자관리</a:t>
            </a:r>
          </a:p>
        </p:txBody>
      </p:sp>
      <p:sp>
        <p:nvSpPr>
          <p:cNvPr id="27" name="텍스트 상자 32"/>
          <p:cNvSpPr txBox="1"/>
          <p:nvPr/>
        </p:nvSpPr>
        <p:spPr>
          <a:xfrm>
            <a:off x="5748145" y="4927622"/>
            <a:ext cx="179653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배너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약관관리</a:t>
            </a:r>
          </a:p>
        </p:txBody>
      </p:sp>
      <p:cxnSp>
        <p:nvCxnSpPr>
          <p:cNvPr id="28" name="구부러진 연결선 3"/>
          <p:cNvCxnSpPr/>
          <p:nvPr/>
        </p:nvCxnSpPr>
        <p:spPr>
          <a:xfrm flipV="1">
            <a:off x="3339656" y="2038655"/>
            <a:ext cx="1536129" cy="11469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36"/>
          <p:cNvCxnSpPr/>
          <p:nvPr/>
        </p:nvCxnSpPr>
        <p:spPr>
          <a:xfrm flipV="1">
            <a:off x="3651649" y="2739725"/>
            <a:ext cx="2520280" cy="925938"/>
          </a:xfrm>
          <a:prstGeom prst="curvedConnector3">
            <a:avLst>
              <a:gd name="adj1" fmla="val 38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37"/>
          <p:cNvCxnSpPr/>
          <p:nvPr/>
        </p:nvCxnSpPr>
        <p:spPr>
          <a:xfrm flipV="1">
            <a:off x="3507633" y="2369520"/>
            <a:ext cx="2340586" cy="1059480"/>
          </a:xfrm>
          <a:prstGeom prst="curvedConnector3">
            <a:avLst>
              <a:gd name="adj1" fmla="val 4023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45"/>
          <p:cNvCxnSpPr/>
          <p:nvPr/>
        </p:nvCxnSpPr>
        <p:spPr>
          <a:xfrm flipV="1">
            <a:off x="3733765" y="3065727"/>
            <a:ext cx="2967163" cy="726547"/>
          </a:xfrm>
          <a:prstGeom prst="curvedConnector3">
            <a:avLst>
              <a:gd name="adj1" fmla="val 425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32"/>
          <p:cNvSpPr txBox="1"/>
          <p:nvPr/>
        </p:nvSpPr>
        <p:spPr>
          <a:xfrm>
            <a:off x="5451849" y="5445224"/>
            <a:ext cx="1805407" cy="36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멤버쉽 관리</a:t>
            </a:r>
          </a:p>
        </p:txBody>
      </p:sp>
      <p:cxnSp>
        <p:nvCxnSpPr>
          <p:cNvPr id="33" name="구부러진 연결선 83"/>
          <p:cNvCxnSpPr/>
          <p:nvPr/>
        </p:nvCxnSpPr>
        <p:spPr>
          <a:xfrm flipV="1">
            <a:off x="3733765" y="3521647"/>
            <a:ext cx="3518284" cy="54006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102"/>
          <p:cNvCxnSpPr/>
          <p:nvPr/>
        </p:nvCxnSpPr>
        <p:spPr>
          <a:xfrm flipV="1">
            <a:off x="3795665" y="4061707"/>
            <a:ext cx="3314198" cy="1800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108"/>
          <p:cNvCxnSpPr/>
          <p:nvPr/>
        </p:nvCxnSpPr>
        <p:spPr>
          <a:xfrm>
            <a:off x="3795665" y="4350298"/>
            <a:ext cx="2314669" cy="2514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110"/>
          <p:cNvCxnSpPr/>
          <p:nvPr/>
        </p:nvCxnSpPr>
        <p:spPr>
          <a:xfrm>
            <a:off x="3795665" y="4489109"/>
            <a:ext cx="1800200" cy="5354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112"/>
          <p:cNvCxnSpPr/>
          <p:nvPr/>
        </p:nvCxnSpPr>
        <p:spPr>
          <a:xfrm>
            <a:off x="3733765" y="4673775"/>
            <a:ext cx="1646076" cy="9259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2"/>
          <p:cNvSpPr txBox="1"/>
          <p:nvPr/>
        </p:nvSpPr>
        <p:spPr>
          <a:xfrm>
            <a:off x="6295645" y="2554037"/>
            <a:ext cx="1580516" cy="3587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메뉴관리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Class Diagram</a:t>
              </a: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8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8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2229" name="그림 5222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2230" name="TextBox 52229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2231" name="직선 연결선 52230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2232" name="TextBox 52231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2233" name="그림 522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2234" name="TextBox 52233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장바구니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2235" name="TextBox 52234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2236" name="그림 5223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5974" y="1561200"/>
            <a:ext cx="9072251" cy="48044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9580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2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3253" name="그림 5325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3254" name="TextBox 53253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3255" name="직선 연결선 53254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3256" name="TextBox 53255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3257" name="그림 532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3258" name="TextBox 53257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게시판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1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3259" name="TextBox 53258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3260" name="그림 5325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08279" y="1302404"/>
            <a:ext cx="7487641" cy="52458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74943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6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4277" name="그림 5427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4278" name="TextBox 54277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4279" name="직선 연결선 54278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4280" name="TextBox 54279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4281" name="그림 5428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4282" name="TextBox 54281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게시판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2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4283" name="TextBox 54282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4284" name="그림 5428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69965" y="1700956"/>
            <a:ext cx="9164267" cy="43916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0571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0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5301" name="그림 5530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5302" name="TextBox 55301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5303" name="직선 연결선 55302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5304" name="TextBox 55303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5305" name="그림 5530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5306" name="TextBox 55305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로그인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5307" name="TextBox 55306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5308" name="그림 5530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47862" y="1556455"/>
            <a:ext cx="8345050" cy="46615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7658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6325" name="그림 563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6326" name="TextBox 5632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6327" name="직선 연결선 5632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6328" name="TextBox 5632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6329" name="그림 5632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6330" name="TextBox 56329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회원관련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6331" name="TextBox 5633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6332" name="그림 5633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1346" y="1411953"/>
            <a:ext cx="8083070" cy="4896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4377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(Member)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959349"/>
              </p:ext>
            </p:extLst>
          </p:nvPr>
        </p:nvGraphicFramePr>
        <p:xfrm>
          <a:off x="714070" y="1485572"/>
          <a:ext cx="8415662" cy="504725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5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9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MEMBER_LAST_LOGIN_DATE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최종 로그인일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MEMBER_REPASSWORD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TINYINT(1)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임시 비밀번호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MEMBER_POSTCODE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81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MEMBER_STATUS_DATE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회원 상태변화일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8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7349" name="그림 5734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7350" name="TextBox 57349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7351" name="직선 연결선 57350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7352" name="TextBox 57351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7353" name="그림 5735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7354" name="TextBox 57353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멤버쉽 관련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7355" name="TextBox 57354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7356" name="그림 5735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63720" y="1307206"/>
            <a:ext cx="7976704" cy="52172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7268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2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8373" name="그림 5837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8374" name="TextBox 58373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8375" name="직선 연결선 58374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8376" name="TextBox 58375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8377" name="그림 5837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8378" name="TextBox 58377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 게시판 및 결제 관련 기능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8379" name="TextBox 58378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8380" name="그림 5837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5974" y="1323063"/>
            <a:ext cx="6049209" cy="5201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8381" name="그림 5838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49443" y="3879263"/>
            <a:ext cx="1414645" cy="2656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334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6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9397" name="그림 5939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9398" name="TextBox 59397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9399" name="직선 연결선 59398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9400" name="TextBox 59399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9401" name="그림 5940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9402" name="TextBox 59401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 게시판 및 결제 관련 기능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9403" name="TextBox 59402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9404" name="그림 5940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79692" y="1340539"/>
            <a:ext cx="7344813" cy="51298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4614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8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1989" name="그림 4198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1990" name="TextBox 41989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1991" name="직선 연결선 41990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1992" name="TextBox 41991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1993" name="그림 4199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1994" name="TextBox 41993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운영자 관리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1995" name="TextBox 41994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1996" name="그림 4199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7443" y="1689845"/>
            <a:ext cx="8929312" cy="44027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2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3013" name="그림 4301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3014" name="TextBox 43013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3015" name="직선 연결선 43014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3016" name="TextBox 43015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3017" name="그림 4301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3018" name="TextBox 43017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게시판 관리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3019" name="TextBox 43018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3020" name="그림 4301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58856" y="1700956"/>
            <a:ext cx="9029369" cy="46075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6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4037" name="그림 4403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4038" name="TextBox 44037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4039" name="직선 연결선 44038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4040" name="TextBox 44039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4041" name="그림 4404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4042" name="TextBox 44041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 메인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4043" name="TextBox 44042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4044" name="그림 440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50870" y="1916872"/>
            <a:ext cx="9202459" cy="39121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0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5061" name="그림 4506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5062" name="TextBox 45061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5063" name="직선 연결선 45062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5064" name="TextBox 45063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5065" name="그림 4506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5066" name="TextBox 45065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5067" name="TextBox 45066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5068" name="그림 4506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322809" y="1556455"/>
            <a:ext cx="5258523" cy="4907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6085" name="그림 4608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6086" name="TextBox 4608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6087" name="직선 연결선 4608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6088" name="TextBox 4608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6089" name="그림 4608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6090" name="TextBox 46089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멤버쉽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6091" name="TextBox 4609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6092" name="그림 4609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81079" y="1627924"/>
            <a:ext cx="8741984" cy="470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8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7109" name="그림 4710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7110" name="TextBox 47109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7111" name="직선 연결선 47110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7112" name="TextBox 47111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7113" name="그림 4711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7114" name="TextBox 47113"/>
          <p:cNvSpPr txBox="1"/>
          <p:nvPr/>
        </p:nvSpPr>
        <p:spPr>
          <a:xfrm>
            <a:off x="1640110" y="187816"/>
            <a:ext cx="3304060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7115" name="TextBox 47114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7116" name="그림 4711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93985" y="1381801"/>
            <a:ext cx="7516228" cy="5142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2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8133" name="그림 4813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8134" name="TextBox 48133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8135" name="직선 연결선 48134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8136" name="TextBox 48135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8137" name="그림 4813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8138" name="TextBox 48137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8139" name="TextBox 48138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8140" name="그림 4813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31949" y="1456453"/>
            <a:ext cx="8240302" cy="4925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(MemberAuth)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14070" y="1485572"/>
          <a:ext cx="8415393" cy="20716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MEMBER_AUTH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6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49157" name="그림 4915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9158" name="TextBox 49157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49159" name="직선 연결선 49158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49160" name="TextBox 49159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49161" name="그림 4916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9162" name="TextBox 49161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및 배송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49163" name="TextBox 49162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49164" name="그림 4916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35014" y="1988285"/>
            <a:ext cx="9034115" cy="3842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0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0181" name="그림 5018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0182" name="TextBox 50181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0183" name="직선 연결선 50182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0184" name="TextBox 50183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0185" name="그림 5018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0186" name="TextBox 50185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배너 및 약관 관리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0187" name="TextBox 50186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0188" name="그림 5018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7594" y="1569129"/>
            <a:ext cx="9069012" cy="4667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51205" name="그림 5120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51206" name="TextBox 5120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51207" name="직선 연결선 5120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51208" name="TextBox 5120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51209" name="그림 5120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1210" name="TextBox 51209"/>
          <p:cNvSpPr txBox="1"/>
          <p:nvPr/>
        </p:nvSpPr>
        <p:spPr>
          <a:xfrm>
            <a:off x="1640110" y="187816"/>
            <a:ext cx="3600937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매출 통계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endParaRPr kumimoji="1" lang="ko-KR" altLang="en-US" sz="2201">
              <a:solidFill>
                <a:srgbClr val="FFFFFF">
                  <a:alpha val="100000"/>
                </a:srgbClr>
              </a:solidFill>
              <a:latin typeface="a고속도로"/>
              <a:ea typeface="a고속도로"/>
            </a:endParaRPr>
          </a:p>
        </p:txBody>
      </p:sp>
      <p:sp>
        <p:nvSpPr>
          <p:cNvPr id="51211" name="TextBox 5121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51212" name="그림 5121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93810" y="1843839"/>
            <a:ext cx="8716579" cy="41343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20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0421" name="그림 6042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0422" name="TextBox 60421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0423" name="직선 연결선 60422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0424" name="TextBox 60423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0425" name="그림 604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0426" name="TextBox 60425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기타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설정 관련 및 단순 Controller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바탕"/>
                <a:ea typeface="a고속도로"/>
              </a:rPr>
              <a:t>)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</a:p>
        </p:txBody>
      </p:sp>
      <p:sp>
        <p:nvSpPr>
          <p:cNvPr id="60427" name="TextBox 60426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0428" name="그림 6042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7443" y="1340539"/>
            <a:ext cx="1771881" cy="2915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0429" name="그림 6042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359326" y="1340539"/>
            <a:ext cx="6963737" cy="3505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시큐리티 설정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2" name="그림 6145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7443" y="1948643"/>
            <a:ext cx="8929312" cy="40391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Sequence Diagram</a:t>
              </a: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6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Sequence Diagram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DBD66F-AA60-4810-A236-E8E4EF37547B}"/>
              </a:ext>
            </a:extLst>
          </p:cNvPr>
          <p:cNvSpPr>
            <a:spLocks/>
          </p:cNvSpPr>
          <p:nvPr/>
        </p:nvSpPr>
        <p:spPr>
          <a:xfrm>
            <a:off x="2220756" y="2688790"/>
            <a:ext cx="5448935" cy="198374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defTabSz="508000"/>
            <a:r>
              <a:rPr lang="en-US" altLang="ko-KR" sz="4000" b="1" dirty="0"/>
              <a:t>			  </a:t>
            </a:r>
            <a:r>
              <a:rPr lang="ko-KR" altLang="en-US" sz="4000" b="1" dirty="0"/>
              <a:t>사용자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645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로그인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DC6B5-E78A-4D29-9078-3E538F12B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27" y="1698350"/>
            <a:ext cx="8367556" cy="3882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멤버쉽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293" y="1095063"/>
            <a:ext cx="8931414" cy="47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마이페이지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3466" y="1215198"/>
            <a:ext cx="9099068" cy="516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(MemberShip)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286187"/>
              </p:ext>
            </p:extLst>
          </p:nvPr>
        </p:nvGraphicFramePr>
        <p:xfrm>
          <a:off x="714070" y="1485572"/>
          <a:ext cx="8415393" cy="428906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1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MEMBERSHIP_ID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등급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MEMBERSHIP_POINT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멤버쉽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MEMBERSHIP_REGDATE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BOOLEAN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 err="1"/>
                        <a:t>멤버쉽</a:t>
                      </a:r>
                      <a:r>
                        <a:rPr lang="ko-KR" altLang="en-US" sz="1600" b="0" spc="0" dirty="0"/>
                        <a:t> 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회원가입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3034" y="1124744"/>
            <a:ext cx="8679932" cy="36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방문자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사용자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553" y="1340768"/>
            <a:ext cx="9624894" cy="4608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 전체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3" name="그림 6146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1920" y="1437699"/>
            <a:ext cx="6181924" cy="508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리스트 및 자세히 보기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5" name="그림 614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546" y="1836506"/>
            <a:ext cx="9006669" cy="4330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5762475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구매 선택 및 결제 페이지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6" name="그림 614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725" y="1411772"/>
            <a:ext cx="9078311" cy="2593803"/>
          </a:xfrm>
          <a:prstGeom prst="rect">
            <a:avLst/>
          </a:prstGeom>
        </p:spPr>
      </p:pic>
      <p:pic>
        <p:nvPicPr>
          <p:cNvPr id="61457" name="그림 614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0251" y="4344765"/>
            <a:ext cx="9185260" cy="23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1" y="187816"/>
            <a:ext cx="6627075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-API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&amp; 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포인트 관련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&amp;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구매 내역 저장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9" name="그림 614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3013" y="1486171"/>
            <a:ext cx="9059736" cy="496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기프티콘 전송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0" name="그림 614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0332" y="2147652"/>
            <a:ext cx="7165097" cy="2563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메뉴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완료 페이지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1" name="그림 614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9887" y="1722830"/>
            <a:ext cx="9165988" cy="4516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6" name="그림 614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75228" y="1339722"/>
            <a:ext cx="4975861" cy="5218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리스트 및 자세히 보기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7" name="그림 614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4227" y="1270454"/>
            <a:ext cx="7637309" cy="532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(Level)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89856"/>
              </p:ext>
            </p:extLst>
          </p:nvPr>
        </p:nvGraphicFramePr>
        <p:xfrm>
          <a:off x="745303" y="1052736"/>
          <a:ext cx="8415662" cy="542675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0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LEVEL_DISCOUNT_RATE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할인률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6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등급 점수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6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LEVEL_MINRANGE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최소 등급점수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LEVEL_MAXRANGE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최대 등급점수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6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LEVEL_POINT_RATE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DEFAULT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포인트 적립률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LEVEL_IMG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등급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등급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LEVEL_DELIVERYPAY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배송비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장바구니에 담기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8" name="그림 614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37" y="2060222"/>
            <a:ext cx="8987687" cy="3531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 구매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69" name="그림 614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556" y="2311688"/>
            <a:ext cx="8974651" cy="3062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상품 결제 페이지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70" name="그림 614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750" y="2060223"/>
            <a:ext cx="9006261" cy="3717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내역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73" name="그림 614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97825" y="1369192"/>
            <a:ext cx="5576809" cy="5158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내역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페이지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&amp;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자세히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&amp;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배송상태보기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73" name="그림 614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6011" y="1339721"/>
            <a:ext cx="8113742" cy="518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내역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주문취소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74" name="그림 614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4476" y="1277929"/>
            <a:ext cx="6916809" cy="525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 내역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-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주문취소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74" name="그림 614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4476" y="1277929"/>
            <a:ext cx="6916809" cy="52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공지사항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B71143-0282-4AA5-9F92-C84113627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23" y="1590107"/>
            <a:ext cx="7581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이벤트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2449C3-6E5F-4F6A-943F-3E14F3247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60" y="1350260"/>
            <a:ext cx="6594243" cy="50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FAQ(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850AD4-8408-4628-870D-1276C3B76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85" y="1979290"/>
            <a:ext cx="7572375" cy="4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(Withdraw)</a:t>
            </a:r>
          </a:p>
        </p:txBody>
      </p:sp>
      <p:graphicFrame>
        <p:nvGraphicFramePr>
          <p:cNvPr id="18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77634"/>
              </p:ext>
            </p:extLst>
          </p:nvPr>
        </p:nvGraphicFramePr>
        <p:xfrm>
          <a:off x="704528" y="1101946"/>
          <a:ext cx="8462356" cy="441924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6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2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DATETIME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WITHDRAW_ADDRESS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탈퇴 회원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201" dirty="0" err="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QnA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176E0-62FA-4927-842A-DA76FD811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0" y="1363617"/>
            <a:ext cx="5946839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뉴스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EEEDE8-FCD2-4870-971A-121DA2AA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2" y="1493015"/>
            <a:ext cx="7886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10" y="187816"/>
            <a:ext cx="698732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뉴스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사용자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EEEDE8-FCD2-4870-971A-121DA2AA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2" y="1493015"/>
            <a:ext cx="7886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Sequence Diagram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DBD66F-AA60-4810-A236-E8E4EF37547B}"/>
              </a:ext>
            </a:extLst>
          </p:cNvPr>
          <p:cNvSpPr>
            <a:spLocks/>
          </p:cNvSpPr>
          <p:nvPr/>
        </p:nvSpPr>
        <p:spPr>
          <a:xfrm>
            <a:off x="2220756" y="2688790"/>
            <a:ext cx="5448935" cy="198374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defTabSz="508000"/>
            <a:r>
              <a:rPr lang="en-US" altLang="ko-KR" sz="4000" b="1" dirty="0"/>
              <a:t>			  </a:t>
            </a:r>
            <a:r>
              <a:rPr lang="ko-KR" altLang="en-US" sz="4000" b="1" dirty="0"/>
              <a:t>관리자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477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로그인 </a:t>
            </a:r>
            <a:r>
              <a:rPr lang="en-US" altLang="ko-KR" sz="2400" b="1" spc="-150">
                <a:solidFill>
                  <a:prstClr val="white"/>
                </a:solidFill>
              </a:rPr>
              <a:t>/</a:t>
            </a:r>
            <a:r>
              <a:rPr lang="ko-KR" altLang="en-US" sz="2400" b="1" spc="-150">
                <a:solidFill>
                  <a:prstClr val="white"/>
                </a:solidFill>
              </a:rPr>
              <a:t> 로그아웃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4292" y="1497676"/>
            <a:ext cx="8697416" cy="2867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메인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2484" y="1312325"/>
            <a:ext cx="9381033" cy="3268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통계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0307" y="1412776"/>
            <a:ext cx="7445385" cy="2988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운영자 관리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568" y="996166"/>
            <a:ext cx="8580863" cy="560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회원 관리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0456" y="1072373"/>
            <a:ext cx="8605087" cy="5524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멤버쉽 관리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8503" y="1052736"/>
            <a:ext cx="8856984" cy="5593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(Withdraw)</a:t>
            </a:r>
          </a:p>
        </p:txBody>
      </p:sp>
      <p:graphicFrame>
        <p:nvGraphicFramePr>
          <p:cNvPr id="18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26295"/>
              </p:ext>
            </p:extLst>
          </p:nvPr>
        </p:nvGraphicFramePr>
        <p:xfrm>
          <a:off x="704528" y="1101946"/>
          <a:ext cx="8456168" cy="311913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6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WITHDRAW_STATUS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WITHDRAW_REGDATE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가입일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WITHDRAW_PLATFORM_TYPE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탈퇴 회원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WITHDRAW_DATE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회원 탈퇴일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배너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539" y="1052736"/>
            <a:ext cx="8280919" cy="5478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47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>
                <a:solidFill>
                  <a:prstClr val="white"/>
                </a:solidFill>
              </a:rPr>
              <a:t>약관 </a:t>
            </a:r>
            <a:r>
              <a:rPr lang="en-US" altLang="ko-KR" sz="2400" b="1" spc="-150">
                <a:solidFill>
                  <a:prstClr val="white"/>
                </a:solidFill>
              </a:rPr>
              <a:t>(</a:t>
            </a:r>
            <a:r>
              <a:rPr lang="ko-KR" altLang="en-US" sz="2400" b="1" spc="-150">
                <a:solidFill>
                  <a:prstClr val="white"/>
                </a:solidFill>
              </a:rPr>
              <a:t>관리자</a:t>
            </a:r>
            <a:r>
              <a:rPr lang="en-US" altLang="ko-KR" sz="2400" b="1" spc="-15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7230" y="1234420"/>
            <a:ext cx="8511540" cy="507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주문통합 리스트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3" name="그림 614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0722" y="1323708"/>
            <a:ext cx="6944318" cy="505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주문취소 리스트 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61454" name="그림 614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726" y="1483366"/>
            <a:ext cx="9078310" cy="4821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 dirty="0">
                <a:solidFill>
                  <a:prstClr val="white"/>
                </a:solidFill>
              </a:rPr>
              <a:t>상품관리</a:t>
            </a:r>
            <a:r>
              <a:rPr lang="en-US" altLang="ko-KR" sz="2400" b="1" spc="-150" dirty="0">
                <a:solidFill>
                  <a:prstClr val="white"/>
                </a:solidFill>
              </a:rPr>
              <a:t>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9" name="그림 1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82403" y="1124669"/>
            <a:ext cx="9541193" cy="540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 dirty="0">
                <a:solidFill>
                  <a:prstClr val="white"/>
                </a:solidFill>
              </a:rPr>
              <a:t>메뉴관리</a:t>
            </a:r>
            <a:r>
              <a:rPr lang="en-US" altLang="ko-KR" sz="2400" b="1" spc="-150" dirty="0">
                <a:solidFill>
                  <a:prstClr val="white"/>
                </a:solidFill>
              </a:rPr>
              <a:t>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8" name="그림 1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82403" y="1052660"/>
            <a:ext cx="9541193" cy="540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공지사항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85356F-D4E3-4D6C-9CE2-C337BC9AB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579540"/>
            <a:ext cx="5619796" cy="47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뉴스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2F0D08-6A2F-4120-B26C-5439E19D0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51" y="1389179"/>
            <a:ext cx="776782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FAQ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8B04C5-D930-44F9-9FA3-6F74308BE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74" y="1355945"/>
            <a:ext cx="7800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201" dirty="0" err="1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QnA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19F55D-426C-43AA-80BC-1DCD6AD25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1413573"/>
            <a:ext cx="5721866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(Visitor)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14070" y="1485572"/>
          <a:ext cx="8415393" cy="282983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VISIT_ID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VISIT_TIME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방문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VISIT_IP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 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방문자 </a:t>
                      </a:r>
                      <a:r>
                        <a:rPr lang="en-US" altLang="ko-KR" sz="1600" b="0" spc="0"/>
                        <a:t>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>
            <a:off x="-14237" y="-26423"/>
            <a:ext cx="9919999" cy="6904887"/>
            <a:chOff x="-14233" y="-26904"/>
            <a:chExt cx="9916820" cy="6902674"/>
          </a:xfrm>
        </p:grpSpPr>
        <p:pic>
          <p:nvPicPr>
            <p:cNvPr id="61445" name="그림 6144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2614" y="-20596"/>
              <a:ext cx="9915202" cy="68963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61446" name="TextBox 61445"/>
            <p:cNvSpPr txBox="1"/>
            <p:nvPr/>
          </p:nvSpPr>
          <p:spPr>
            <a:xfrm>
              <a:off x="-14233" y="-26904"/>
              <a:ext cx="9916820" cy="6882077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69" tIns="45735" rIns="91469" bIns="45735" anchor="t">
              <a:noAutofit/>
            </a:bodyPr>
            <a:lstStyle/>
            <a:p>
              <a:pPr>
                <a:spcBef>
                  <a:spcPct val="30000"/>
                </a:spcBef>
                <a:spcAft>
                  <a:spcPct val="0"/>
                </a:spcAft>
                <a:defRPr/>
              </a:pPr>
              <a:endParaRPr kumimoji="1" lang="ko-KR" altLang="en-US" sz="1200">
                <a:latin typeface="Arial"/>
                <a:ea typeface="Arial"/>
              </a:endParaRPr>
            </a:p>
          </p:txBody>
        </p:sp>
        <p:cxnSp>
          <p:nvCxnSpPr>
            <p:cNvPr id="61447" name="직선 연결선 61446"/>
            <p:cNvCxnSpPr/>
            <p:nvPr/>
          </p:nvCxnSpPr>
          <p:spPr>
            <a:xfrm>
              <a:off x="1639583" y="763472"/>
              <a:ext cx="7629697" cy="0"/>
            </a:xfrm>
            <a:prstGeom prst="line">
              <a:avLst/>
            </a:prstGeom>
            <a:ln w="9544" cap="flat" cmpd="sng" algn="ctr">
              <a:solidFill>
                <a:srgbClr val="FFFFFF"/>
              </a:solidFill>
              <a:prstDash val="solid"/>
              <a:round/>
            </a:ln>
          </p:spPr>
        </p:cxnSp>
        <p:sp>
          <p:nvSpPr>
            <p:cNvPr id="61448" name="TextBox 61447"/>
            <p:cNvSpPr txBox="1"/>
            <p:nvPr/>
          </p:nvSpPr>
          <p:spPr>
            <a:xfrm>
              <a:off x="8331267" y="358683"/>
              <a:ext cx="1368199" cy="260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69" tIns="45735" rIns="91469" bIns="45735" anchor="t">
              <a:noAutofit/>
            </a:bodyPr>
            <a:lstStyle/>
            <a:p>
              <a:pPr defTabSz="58864542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100">
                  <a:solidFill>
                    <a:srgbClr val="FFE5E5">
                      <a:alpha val="100000"/>
                    </a:srgbClr>
                  </a:solidFill>
                  <a:latin typeface="a고속도로"/>
                  <a:ea typeface="a고속도로"/>
                </a:rPr>
                <a:t>KG IT BANK</a:t>
              </a:r>
            </a:p>
          </p:txBody>
        </p:sp>
        <p:pic>
          <p:nvPicPr>
            <p:cNvPr id="61449" name="그림 614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69852" y="157126"/>
              <a:ext cx="1255447" cy="7507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61450" name="TextBox 61449"/>
          <p:cNvSpPr txBox="1"/>
          <p:nvPr/>
        </p:nvSpPr>
        <p:spPr>
          <a:xfrm>
            <a:off x="1640109" y="187816"/>
            <a:ext cx="4967956" cy="4191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69" tIns="45735" rIns="91469" bIns="45735" anchor="t">
            <a:noAutofit/>
          </a:bodyPr>
          <a:lstStyle/>
          <a:p>
            <a:pPr defTabSz="58864542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이벤트 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(</a:t>
            </a:r>
            <a:r>
              <a:rPr kumimoji="1" lang="ko-KR" altLang="en-US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관리자</a:t>
            </a:r>
            <a:r>
              <a:rPr kumimoji="1" lang="en-US" altLang="ko-KR" sz="2201" dirty="0">
                <a:solidFill>
                  <a:srgbClr val="FFFFFF">
                    <a:alpha val="100000"/>
                  </a:srgbClr>
                </a:solidFill>
                <a:latin typeface="a고속도로"/>
                <a:ea typeface="a고속도로"/>
              </a:rPr>
              <a:t>)</a:t>
            </a:r>
          </a:p>
        </p:txBody>
      </p:sp>
      <p:sp>
        <p:nvSpPr>
          <p:cNvPr id="61451" name="TextBox 61450"/>
          <p:cNvSpPr txBox="1"/>
          <p:nvPr/>
        </p:nvSpPr>
        <p:spPr>
          <a:xfrm rot="21600000">
            <a:off x="342942" y="1269070"/>
            <a:ext cx="9218316" cy="532837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</a:ln>
          <a:effectLst>
            <a:outerShdw blurRad="40000" dist="23052" dir="5400000" algn="br">
              <a:srgbClr val="000000">
                <a:alpha val="35000"/>
              </a:srgbClr>
            </a:outerShdw>
          </a:effectLst>
        </p:spPr>
        <p:txBody>
          <a:bodyPr vert="horz" wrap="none" lIns="91469" tIns="45735" rIns="91469" bIns="45735" anchor="t">
            <a:noAutofit/>
          </a:bodyPr>
          <a:lstStyle/>
          <a:p>
            <a:pPr>
              <a:spcBef>
                <a:spcPct val="30000"/>
              </a:spcBef>
              <a:spcAft>
                <a:spcPct val="0"/>
              </a:spcAft>
              <a:defRPr/>
            </a:pPr>
            <a:endParaRPr kumimoji="1" lang="ko-KR" altLang="en-US" sz="1200">
              <a:latin typeface="Arial"/>
              <a:ea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B79C2E-B91D-4FFB-8A77-943A517C6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1548526"/>
            <a:ext cx="5976664" cy="47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 Story Board</a:t>
              </a: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66314C-1C8A-455E-8491-715C45272A47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24C0E65-0F40-4319-AB49-7732BA82C891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 	  </a:t>
              </a:r>
              <a:r>
                <a:rPr lang="ko-KR" altLang="en-US" sz="4000" b="1" dirty="0"/>
                <a:t>사용자</a:t>
              </a:r>
              <a:endParaRPr lang="en-US" altLang="ko-KR" sz="4000" b="1" dirty="0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B5598EC3-76A1-47D6-9A44-CF2B93BEA21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4BE90951-9902-41D7-AAF1-00074999E44F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7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2" y="126876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약관 동의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20E545-3163-47D0-986E-9AAE0C054E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16"/>
          <a:stretch/>
        </p:blipFill>
        <p:spPr>
          <a:xfrm>
            <a:off x="1634722" y="1763449"/>
            <a:ext cx="2789025" cy="344843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2B54ED-E0A9-4F6F-A888-8427C891FE00}"/>
              </a:ext>
            </a:extLst>
          </p:cNvPr>
          <p:cNvCxnSpPr>
            <a:cxnSpLocks/>
          </p:cNvCxnSpPr>
          <p:nvPr/>
        </p:nvCxnSpPr>
        <p:spPr>
          <a:xfrm flipV="1">
            <a:off x="4030770" y="2132856"/>
            <a:ext cx="392977" cy="72008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E6EAF7B-8294-4D8E-A291-E0262A51F5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457056" y="1745846"/>
            <a:ext cx="2789025" cy="342900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45F36A-EF54-408C-AF2B-EA657C88610B}"/>
              </a:ext>
            </a:extLst>
          </p:cNvPr>
          <p:cNvCxnSpPr>
            <a:cxnSpLocks/>
          </p:cNvCxnSpPr>
          <p:nvPr/>
        </p:nvCxnSpPr>
        <p:spPr>
          <a:xfrm flipV="1">
            <a:off x="3852281" y="3672368"/>
            <a:ext cx="571466" cy="43571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3B7F4AA-EE6E-42D7-A19F-77C2EC73F1C5}"/>
              </a:ext>
            </a:extLst>
          </p:cNvPr>
          <p:cNvCxnSpPr>
            <a:cxnSpLocks/>
          </p:cNvCxnSpPr>
          <p:nvPr/>
        </p:nvCxnSpPr>
        <p:spPr>
          <a:xfrm flipH="1">
            <a:off x="5378807" y="2780928"/>
            <a:ext cx="583840" cy="38955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7D2024-E545-4946-8B3D-8D386DBD6AAC}"/>
              </a:ext>
            </a:extLst>
          </p:cNvPr>
          <p:cNvCxnSpPr>
            <a:cxnSpLocks/>
          </p:cNvCxnSpPr>
          <p:nvPr/>
        </p:nvCxnSpPr>
        <p:spPr>
          <a:xfrm flipH="1">
            <a:off x="5241032" y="4010786"/>
            <a:ext cx="583840" cy="38955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9EBF04-4162-4FB7-93C8-0FA5794EE846}"/>
              </a:ext>
            </a:extLst>
          </p:cNvPr>
          <p:cNvSpPr txBox="1"/>
          <p:nvPr/>
        </p:nvSpPr>
        <p:spPr>
          <a:xfrm>
            <a:off x="4376936" y="1844824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약관 전체 동의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CCB208-3FC8-4028-80FF-1A28F0AF3936}"/>
              </a:ext>
            </a:extLst>
          </p:cNvPr>
          <p:cNvCxnSpPr>
            <a:cxnSpLocks/>
          </p:cNvCxnSpPr>
          <p:nvPr/>
        </p:nvCxnSpPr>
        <p:spPr>
          <a:xfrm flipH="1">
            <a:off x="5768188" y="4839515"/>
            <a:ext cx="849592" cy="80225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27F8F4-ECDB-48DC-ABFD-A0CC46E29C7A}"/>
              </a:ext>
            </a:extLst>
          </p:cNvPr>
          <p:cNvSpPr txBox="1"/>
          <p:nvPr/>
        </p:nvSpPr>
        <p:spPr>
          <a:xfrm>
            <a:off x="4389520" y="3318996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필수 선택 요소</a:t>
            </a:r>
            <a:endParaRPr lang="ko-KR" alt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98003C-9331-4B40-AF6E-F0FA0C1475FC}"/>
              </a:ext>
            </a:extLst>
          </p:cNvPr>
          <p:cNvSpPr txBox="1"/>
          <p:nvPr/>
        </p:nvSpPr>
        <p:spPr>
          <a:xfrm>
            <a:off x="4292800" y="4431421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마케팅 동의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1512DA4-F4F3-4E36-8658-321EAFFA5A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49"/>
          <a:stretch/>
        </p:blipFill>
        <p:spPr>
          <a:xfrm>
            <a:off x="3504468" y="5687021"/>
            <a:ext cx="2875422" cy="7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2" y="126876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9EBF04-4162-4FB7-93C8-0FA5794EE846}"/>
              </a:ext>
            </a:extLst>
          </p:cNvPr>
          <p:cNvSpPr txBox="1"/>
          <p:nvPr/>
        </p:nvSpPr>
        <p:spPr>
          <a:xfrm>
            <a:off x="3415652" y="1587633"/>
            <a:ext cx="12493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이메일 양식이 올바르지 않을 때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27F8F4-ECDB-48DC-ABFD-A0CC46E29C7A}"/>
              </a:ext>
            </a:extLst>
          </p:cNvPr>
          <p:cNvSpPr txBox="1"/>
          <p:nvPr/>
        </p:nvSpPr>
        <p:spPr>
          <a:xfrm>
            <a:off x="3559649" y="2478267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중복된 이메일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98003C-9331-4B40-AF6E-F0FA0C1475FC}"/>
              </a:ext>
            </a:extLst>
          </p:cNvPr>
          <p:cNvSpPr txBox="1"/>
          <p:nvPr/>
        </p:nvSpPr>
        <p:spPr>
          <a:xfrm>
            <a:off x="873201" y="4819013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인증번호 전송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D0F21F-B008-474F-87E4-061ECBE066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4"/>
          <a:stretch/>
        </p:blipFill>
        <p:spPr>
          <a:xfrm>
            <a:off x="798422" y="1759433"/>
            <a:ext cx="2623106" cy="163809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275249-116D-4672-AF7A-420591E116CF}"/>
              </a:ext>
            </a:extLst>
          </p:cNvPr>
          <p:cNvCxnSpPr>
            <a:cxnSpLocks/>
          </p:cNvCxnSpPr>
          <p:nvPr/>
        </p:nvCxnSpPr>
        <p:spPr>
          <a:xfrm flipV="1">
            <a:off x="1304042" y="1971782"/>
            <a:ext cx="2424822" cy="965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658A168-CBBA-45EC-B9CE-4E4285C5E7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3" y="1473371"/>
            <a:ext cx="2368412" cy="7000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E36ECB-F859-4F9A-80F5-5D6F54353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5" y="2393051"/>
            <a:ext cx="2277320" cy="54443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08E79AC-F017-41A1-BA2B-4DBACBEAA1FF}"/>
              </a:ext>
            </a:extLst>
          </p:cNvPr>
          <p:cNvCxnSpPr>
            <a:cxnSpLocks/>
          </p:cNvCxnSpPr>
          <p:nvPr/>
        </p:nvCxnSpPr>
        <p:spPr>
          <a:xfrm flipV="1">
            <a:off x="1304042" y="2852434"/>
            <a:ext cx="2337669" cy="816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E6B059CC-1AC7-40AC-8AF4-89F9AC91D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5" y="4095919"/>
            <a:ext cx="2623106" cy="5826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4BC40E-A7E8-4CE9-A99D-4563150F0C5B}"/>
              </a:ext>
            </a:extLst>
          </p:cNvPr>
          <p:cNvSpPr txBox="1"/>
          <p:nvPr/>
        </p:nvSpPr>
        <p:spPr>
          <a:xfrm>
            <a:off x="1658622" y="3627789"/>
            <a:ext cx="1105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사용 가능한</a:t>
            </a:r>
            <a:endParaRPr lang="en-US" altLang="ko-KR" sz="1050" dirty="0"/>
          </a:p>
          <a:p>
            <a:r>
              <a:rPr lang="ko-KR" altLang="en-US" sz="1050" dirty="0"/>
              <a:t>이메일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5218F2-D03D-4D04-B0C6-F7710ACC80A0}"/>
              </a:ext>
            </a:extLst>
          </p:cNvPr>
          <p:cNvCxnSpPr>
            <a:cxnSpLocks/>
          </p:cNvCxnSpPr>
          <p:nvPr/>
        </p:nvCxnSpPr>
        <p:spPr>
          <a:xfrm>
            <a:off x="1304042" y="2934078"/>
            <a:ext cx="336591" cy="7674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7EB49A7-82C1-49DE-AC26-486A9B1F1D48}"/>
              </a:ext>
            </a:extLst>
          </p:cNvPr>
          <p:cNvCxnSpPr>
            <a:cxnSpLocks/>
          </p:cNvCxnSpPr>
          <p:nvPr/>
        </p:nvCxnSpPr>
        <p:spPr>
          <a:xfrm flipV="1">
            <a:off x="2840488" y="3693487"/>
            <a:ext cx="650117" cy="481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B29FFA5-CB2F-443D-952C-A58C7C8EE0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1" y="3865545"/>
            <a:ext cx="1281668" cy="51101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F28133B-4D3A-4BE2-B3C3-BCBB35995D42}"/>
              </a:ext>
            </a:extLst>
          </p:cNvPr>
          <p:cNvCxnSpPr>
            <a:cxnSpLocks/>
          </p:cNvCxnSpPr>
          <p:nvPr/>
        </p:nvCxnSpPr>
        <p:spPr>
          <a:xfrm flipV="1">
            <a:off x="4615536" y="3701577"/>
            <a:ext cx="337464" cy="5155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D65F378-7BE1-4E78-BC75-8711DDCAA9B3}"/>
              </a:ext>
            </a:extLst>
          </p:cNvPr>
          <p:cNvSpPr txBox="1"/>
          <p:nvPr/>
        </p:nvSpPr>
        <p:spPr>
          <a:xfrm>
            <a:off x="4912083" y="3522271"/>
            <a:ext cx="12816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이메일 인증 확인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AD56C88-60EE-4E2B-BBEC-EB237B5BE9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86" y="3835538"/>
            <a:ext cx="2074077" cy="114571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8C9F979-2A2A-4505-B165-409CEBDE43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5134817"/>
            <a:ext cx="2691619" cy="153012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EC70323-1583-45DA-A85F-7DB0CF976C9B}"/>
              </a:ext>
            </a:extLst>
          </p:cNvPr>
          <p:cNvCxnSpPr>
            <a:cxnSpLocks/>
          </p:cNvCxnSpPr>
          <p:nvPr/>
        </p:nvCxnSpPr>
        <p:spPr>
          <a:xfrm flipH="1">
            <a:off x="2511371" y="4584818"/>
            <a:ext cx="2487412" cy="45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3DB28CC-21FB-4F0B-8168-BA37A5A9B92B}"/>
              </a:ext>
            </a:extLst>
          </p:cNvPr>
          <p:cNvSpPr txBox="1"/>
          <p:nvPr/>
        </p:nvSpPr>
        <p:spPr>
          <a:xfrm>
            <a:off x="3579151" y="3674671"/>
            <a:ext cx="1105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이메일 인증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3347913-D25B-4FDF-953F-FFDBE4CE08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1" y="5475361"/>
            <a:ext cx="1453541" cy="45445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DE348F0-9E28-45DD-A685-03DDF537D1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91" y="5430203"/>
            <a:ext cx="2877672" cy="682115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371DF8B-293D-4830-B0DA-7939F3518150}"/>
              </a:ext>
            </a:extLst>
          </p:cNvPr>
          <p:cNvCxnSpPr>
            <a:cxnSpLocks/>
          </p:cNvCxnSpPr>
          <p:nvPr/>
        </p:nvCxnSpPr>
        <p:spPr>
          <a:xfrm flipV="1">
            <a:off x="2777677" y="5257387"/>
            <a:ext cx="1306876" cy="812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E3D73BD-0A58-4D87-B10E-3D1AFA2778AE}"/>
              </a:ext>
            </a:extLst>
          </p:cNvPr>
          <p:cNvSpPr txBox="1"/>
          <p:nvPr/>
        </p:nvSpPr>
        <p:spPr>
          <a:xfrm>
            <a:off x="4312166" y="5079596"/>
            <a:ext cx="12816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인증번호 입력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BB38C57A-01C7-4EE4-BF46-BA9651592E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96" y="5359822"/>
            <a:ext cx="1681311" cy="569996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D6B6519-55DF-4E9F-B5C5-3A4718CE2EC7}"/>
              </a:ext>
            </a:extLst>
          </p:cNvPr>
          <p:cNvCxnSpPr>
            <a:cxnSpLocks/>
          </p:cNvCxnSpPr>
          <p:nvPr/>
        </p:nvCxnSpPr>
        <p:spPr>
          <a:xfrm>
            <a:off x="5781915" y="5269280"/>
            <a:ext cx="1619357" cy="185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C43FEB7-8F2A-4976-8BC7-FE59D2D640EA}"/>
              </a:ext>
            </a:extLst>
          </p:cNvPr>
          <p:cNvSpPr txBox="1"/>
          <p:nvPr/>
        </p:nvSpPr>
        <p:spPr>
          <a:xfrm>
            <a:off x="7388785" y="4965322"/>
            <a:ext cx="12816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인증 성공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127C007C-23B5-4DAF-A4FF-62A307F2AB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22" y="1837912"/>
            <a:ext cx="1960631" cy="5907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2D6CCFF-D407-4E5F-8FCD-4700354736BD}"/>
              </a:ext>
            </a:extLst>
          </p:cNvPr>
          <p:cNvSpPr txBox="1"/>
          <p:nvPr/>
        </p:nvSpPr>
        <p:spPr>
          <a:xfrm>
            <a:off x="7103040" y="1432017"/>
            <a:ext cx="12816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인증번호 틀릴 시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868DCD9-8198-4A76-8098-2B42A6185578}"/>
              </a:ext>
            </a:extLst>
          </p:cNvPr>
          <p:cNvCxnSpPr>
            <a:cxnSpLocks/>
          </p:cNvCxnSpPr>
          <p:nvPr/>
        </p:nvCxnSpPr>
        <p:spPr>
          <a:xfrm flipV="1">
            <a:off x="5781915" y="1988770"/>
            <a:ext cx="1212248" cy="32990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D42D6ED-70AD-44F4-9CDA-40CD9BE7AD06}"/>
              </a:ext>
            </a:extLst>
          </p:cNvPr>
          <p:cNvSpPr txBox="1"/>
          <p:nvPr/>
        </p:nvSpPr>
        <p:spPr>
          <a:xfrm>
            <a:off x="7103040" y="3329848"/>
            <a:ext cx="1378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인증번호 시간 초과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080E161-E033-42FB-9EA2-7657A20B2D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39" y="3720259"/>
            <a:ext cx="1984447" cy="759376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B22F39A-B029-4618-9D5F-7C472AF4035A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5817096" y="3456806"/>
            <a:ext cx="1285944" cy="18124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2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2" y="126876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A10E95-92B0-4265-9E83-DFA88CF020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8" y="2160907"/>
            <a:ext cx="2518797" cy="12761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1DFC2D1-9ECF-4EC3-A027-ABC5E3BA9D87}"/>
              </a:ext>
            </a:extLst>
          </p:cNvPr>
          <p:cNvSpPr txBox="1"/>
          <p:nvPr/>
        </p:nvSpPr>
        <p:spPr>
          <a:xfrm>
            <a:off x="1014924" y="1786608"/>
            <a:ext cx="235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이메일 인증 </a:t>
            </a:r>
            <a:r>
              <a:rPr lang="ko-KR" altLang="en-US" sz="1050"/>
              <a:t>완료 후 비밀번호 빈칸</a:t>
            </a:r>
            <a:endParaRPr lang="ko-KR" altLang="en-US"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F0607B-04FF-495D-B51B-D09041A3A5A4}"/>
              </a:ext>
            </a:extLst>
          </p:cNvPr>
          <p:cNvSpPr txBox="1"/>
          <p:nvPr/>
        </p:nvSpPr>
        <p:spPr>
          <a:xfrm>
            <a:off x="4163141" y="1849385"/>
            <a:ext cx="1417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비밀번호 양식 틀림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29C01F0-EDBD-4DFF-AE03-0CAED883A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21" y="2374274"/>
            <a:ext cx="4720544" cy="105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15C26E-ED98-407B-88D9-45CC9C365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8" y="4200263"/>
            <a:ext cx="2507118" cy="1226060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5EE4A8F-3497-4BF5-8FAD-D605124732E8}"/>
              </a:ext>
            </a:extLst>
          </p:cNvPr>
          <p:cNvCxnSpPr>
            <a:cxnSpLocks/>
          </p:cNvCxnSpPr>
          <p:nvPr/>
        </p:nvCxnSpPr>
        <p:spPr>
          <a:xfrm flipV="1">
            <a:off x="3202803" y="3100451"/>
            <a:ext cx="1016219" cy="27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C386CB-0FDB-4DE5-B45B-E98A0359F467}"/>
              </a:ext>
            </a:extLst>
          </p:cNvPr>
          <p:cNvSpPr txBox="1"/>
          <p:nvPr/>
        </p:nvSpPr>
        <p:spPr>
          <a:xfrm>
            <a:off x="1041473" y="3685807"/>
            <a:ext cx="2161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비밀번호 일치 하지 않았을 때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F8E676B-E3AF-49E6-9657-E048D8B1AE07}"/>
              </a:ext>
            </a:extLst>
          </p:cNvPr>
          <p:cNvCxnSpPr>
            <a:cxnSpLocks/>
          </p:cNvCxnSpPr>
          <p:nvPr/>
        </p:nvCxnSpPr>
        <p:spPr>
          <a:xfrm>
            <a:off x="2197087" y="3939723"/>
            <a:ext cx="0" cy="7678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E66AE1B2-DAEE-4985-BCD8-52F3C2D9BB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13" y="4053515"/>
            <a:ext cx="3061034" cy="13080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3792878-E4FC-4A06-8FF7-DF94264B4608}"/>
              </a:ext>
            </a:extLst>
          </p:cNvPr>
          <p:cNvSpPr txBox="1"/>
          <p:nvPr/>
        </p:nvSpPr>
        <p:spPr>
          <a:xfrm>
            <a:off x="4500272" y="3655584"/>
            <a:ext cx="1460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비밀번호 일치 할 때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FB86D00-EF63-4AF4-A731-0C9A56A37DE4}"/>
              </a:ext>
            </a:extLst>
          </p:cNvPr>
          <p:cNvCxnSpPr>
            <a:cxnSpLocks/>
          </p:cNvCxnSpPr>
          <p:nvPr/>
        </p:nvCxnSpPr>
        <p:spPr>
          <a:xfrm>
            <a:off x="5580937" y="3909500"/>
            <a:ext cx="0" cy="7678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2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2" y="126876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C386CB-0FDB-4DE5-B45B-E98A0359F467}"/>
              </a:ext>
            </a:extLst>
          </p:cNvPr>
          <p:cNvSpPr txBox="1"/>
          <p:nvPr/>
        </p:nvSpPr>
        <p:spPr>
          <a:xfrm>
            <a:off x="5457056" y="1721122"/>
            <a:ext cx="2161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이름 생년월일 전화번호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5B3218-A4FC-44C4-A839-5A083873E2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44706"/>
            <a:ext cx="4183515" cy="195745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54960B-8803-43D5-9681-2170208F34C2}"/>
              </a:ext>
            </a:extLst>
          </p:cNvPr>
          <p:cNvCxnSpPr>
            <a:cxnSpLocks/>
          </p:cNvCxnSpPr>
          <p:nvPr/>
        </p:nvCxnSpPr>
        <p:spPr>
          <a:xfrm flipH="1">
            <a:off x="4595328" y="1844824"/>
            <a:ext cx="7920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3F80E53-D1C1-4A73-9D1E-EED6CB746DFE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304928" y="2293285"/>
            <a:ext cx="1152128" cy="665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833A06-D858-472C-87AB-3BB7FF5BF824}"/>
              </a:ext>
            </a:extLst>
          </p:cNvPr>
          <p:cNvSpPr txBox="1"/>
          <p:nvPr/>
        </p:nvSpPr>
        <p:spPr>
          <a:xfrm>
            <a:off x="5457056" y="2166327"/>
            <a:ext cx="24459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우편 번호 검색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우편번호 검색 </a:t>
            </a:r>
            <a:r>
              <a:rPr lang="en-US" altLang="ko-KR" sz="1050" b="1" dirty="0"/>
              <a:t>API)</a:t>
            </a:r>
            <a:endParaRPr lang="ko-KR" altLang="en-US" sz="105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D3253C7-CE7A-44E3-AD61-B70D217C467E}"/>
              </a:ext>
            </a:extLst>
          </p:cNvPr>
          <p:cNvCxnSpPr>
            <a:cxnSpLocks/>
          </p:cNvCxnSpPr>
          <p:nvPr/>
        </p:nvCxnSpPr>
        <p:spPr>
          <a:xfrm flipH="1">
            <a:off x="2288705" y="2351515"/>
            <a:ext cx="4536503" cy="3640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D062520-A086-424B-9025-018EEC7924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91" y="2647198"/>
            <a:ext cx="2183838" cy="138911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9118C7-C1B1-4F8E-B275-6BF9E2511825}"/>
              </a:ext>
            </a:extLst>
          </p:cNvPr>
          <p:cNvCxnSpPr>
            <a:cxnSpLocks/>
          </p:cNvCxnSpPr>
          <p:nvPr/>
        </p:nvCxnSpPr>
        <p:spPr>
          <a:xfrm flipH="1">
            <a:off x="7188676" y="3088629"/>
            <a:ext cx="564088" cy="464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4A74B5-9FCB-4C80-AC8D-07AF1D5F7FEF}"/>
              </a:ext>
            </a:extLst>
          </p:cNvPr>
          <p:cNvSpPr txBox="1"/>
          <p:nvPr/>
        </p:nvSpPr>
        <p:spPr>
          <a:xfrm>
            <a:off x="7652695" y="2679664"/>
            <a:ext cx="1343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주소 입력이 된 후 </a:t>
            </a:r>
            <a:endParaRPr lang="en-US" altLang="ko-KR" sz="1050" b="1" dirty="0"/>
          </a:p>
          <a:p>
            <a:r>
              <a:rPr lang="ko-KR" altLang="en-US" sz="1050" b="1" dirty="0"/>
              <a:t>상세 주소 입력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BB9CAE-0440-4417-B384-8222CEA272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39" y="5536147"/>
            <a:ext cx="2850305" cy="99760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A96368-96F8-4362-9F93-B8A4E6AC57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9"/>
          <a:stretch/>
        </p:blipFill>
        <p:spPr>
          <a:xfrm>
            <a:off x="1134886" y="3862079"/>
            <a:ext cx="2623106" cy="692696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E704F09-A471-44BD-BC34-1E52B5EB60C2}"/>
              </a:ext>
            </a:extLst>
          </p:cNvPr>
          <p:cNvCxnSpPr>
            <a:cxnSpLocks/>
          </p:cNvCxnSpPr>
          <p:nvPr/>
        </p:nvCxnSpPr>
        <p:spPr>
          <a:xfrm flipH="1">
            <a:off x="2144688" y="4334457"/>
            <a:ext cx="562608" cy="5083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A914D2-3616-40D5-AF0D-A0494C9AD430}"/>
              </a:ext>
            </a:extLst>
          </p:cNvPr>
          <p:cNvSpPr txBox="1"/>
          <p:nvPr/>
        </p:nvSpPr>
        <p:spPr>
          <a:xfrm>
            <a:off x="1146144" y="4899686"/>
            <a:ext cx="13372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전체 정보 중 하나라도 미 입력 시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22DCEC-24C5-4132-A0E0-C3039603F1E5}"/>
              </a:ext>
            </a:extLst>
          </p:cNvPr>
          <p:cNvCxnSpPr>
            <a:cxnSpLocks/>
          </p:cNvCxnSpPr>
          <p:nvPr/>
        </p:nvCxnSpPr>
        <p:spPr>
          <a:xfrm flipV="1">
            <a:off x="3064699" y="5949281"/>
            <a:ext cx="1024205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87B1FE-A52D-495D-9944-1BB201DF2365}"/>
              </a:ext>
            </a:extLst>
          </p:cNvPr>
          <p:cNvSpPr txBox="1"/>
          <p:nvPr/>
        </p:nvSpPr>
        <p:spPr>
          <a:xfrm>
            <a:off x="4159152" y="5839380"/>
            <a:ext cx="1337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전체 정보 입력 시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0E0DA2-A122-4B11-A5A7-9A1BF6FB439F}"/>
              </a:ext>
            </a:extLst>
          </p:cNvPr>
          <p:cNvCxnSpPr>
            <a:cxnSpLocks/>
          </p:cNvCxnSpPr>
          <p:nvPr/>
        </p:nvCxnSpPr>
        <p:spPr>
          <a:xfrm flipV="1">
            <a:off x="3064699" y="4899686"/>
            <a:ext cx="856693" cy="9391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3A2A12-9102-4A13-AE31-0278BAC32281}"/>
              </a:ext>
            </a:extLst>
          </p:cNvPr>
          <p:cNvSpPr txBox="1"/>
          <p:nvPr/>
        </p:nvSpPr>
        <p:spPr>
          <a:xfrm>
            <a:off x="3921392" y="4735613"/>
            <a:ext cx="1337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회원 가입 완료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633D4B9-B7F0-4FEA-9594-5070A868E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07" y="5004316"/>
            <a:ext cx="1882850" cy="596623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8ED884-F758-4693-855B-179FAEF62D5E}"/>
              </a:ext>
            </a:extLst>
          </p:cNvPr>
          <p:cNvCxnSpPr>
            <a:cxnSpLocks/>
          </p:cNvCxnSpPr>
          <p:nvPr/>
        </p:nvCxnSpPr>
        <p:spPr>
          <a:xfrm flipV="1">
            <a:off x="5646164" y="4466143"/>
            <a:ext cx="856693" cy="9391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2E50439-E1B0-49C4-9EDB-028A18A8C6B8}"/>
              </a:ext>
            </a:extLst>
          </p:cNvPr>
          <p:cNvSpPr txBox="1"/>
          <p:nvPr/>
        </p:nvSpPr>
        <p:spPr>
          <a:xfrm>
            <a:off x="6502857" y="4302070"/>
            <a:ext cx="1400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회원 </a:t>
            </a:r>
            <a:r>
              <a:rPr lang="ko-KR" altLang="en-US" sz="1050" b="1"/>
              <a:t>가입 완료 확인</a:t>
            </a:r>
            <a:endParaRPr lang="ko-KR" altLang="en-US" sz="1050" b="1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5B3D789-AC19-4B86-8EF2-82381273B2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73" y="4707965"/>
            <a:ext cx="1705913" cy="15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2" y="12687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F759A-1D8D-4F0C-BCC8-52C4228D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1705285"/>
            <a:ext cx="2279303" cy="263691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DAE5DE-93C6-4933-9917-30DFA908F4EB}"/>
              </a:ext>
            </a:extLst>
          </p:cNvPr>
          <p:cNvCxnSpPr>
            <a:cxnSpLocks/>
          </p:cNvCxnSpPr>
          <p:nvPr/>
        </p:nvCxnSpPr>
        <p:spPr>
          <a:xfrm flipV="1">
            <a:off x="2438686" y="1934530"/>
            <a:ext cx="1658552" cy="9361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C730A2A-F759-493B-9D89-D8ADE9A406A4}"/>
              </a:ext>
            </a:extLst>
          </p:cNvPr>
          <p:cNvSpPr txBox="1"/>
          <p:nvPr/>
        </p:nvSpPr>
        <p:spPr>
          <a:xfrm>
            <a:off x="3748782" y="1680614"/>
            <a:ext cx="1337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이메일 미 입력 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270581-C8B8-4AFC-865B-2832011F2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43" y="1435778"/>
            <a:ext cx="2279303" cy="724867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12898C8-FEAF-415E-A350-0CF264F0966A}"/>
              </a:ext>
            </a:extLst>
          </p:cNvPr>
          <p:cNvCxnSpPr>
            <a:cxnSpLocks/>
          </p:cNvCxnSpPr>
          <p:nvPr/>
        </p:nvCxnSpPr>
        <p:spPr>
          <a:xfrm flipV="1">
            <a:off x="2575453" y="2607547"/>
            <a:ext cx="1330633" cy="5336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E0B9F43-166E-41EE-BCA8-98B3A064F33C}"/>
              </a:ext>
            </a:extLst>
          </p:cNvPr>
          <p:cNvSpPr txBox="1"/>
          <p:nvPr/>
        </p:nvSpPr>
        <p:spPr>
          <a:xfrm>
            <a:off x="3758721" y="2377845"/>
            <a:ext cx="1410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비밀번호 </a:t>
            </a:r>
            <a:r>
              <a:rPr lang="ko-KR" altLang="en-US" sz="1050" b="1" dirty="0"/>
              <a:t>미 입력 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A66268F-7320-4ED2-8007-A0B05EC6BF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4" y="2638375"/>
            <a:ext cx="2234649" cy="782127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084D1F-D541-4A89-8BA7-F732892B34E4}"/>
              </a:ext>
            </a:extLst>
          </p:cNvPr>
          <p:cNvCxnSpPr>
            <a:cxnSpLocks/>
          </p:cNvCxnSpPr>
          <p:nvPr/>
        </p:nvCxnSpPr>
        <p:spPr>
          <a:xfrm>
            <a:off x="2654705" y="3567865"/>
            <a:ext cx="1388148" cy="5034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4719A4-94B2-4676-8CE7-A7CBC74F60CF}"/>
              </a:ext>
            </a:extLst>
          </p:cNvPr>
          <p:cNvSpPr txBox="1"/>
          <p:nvPr/>
        </p:nvSpPr>
        <p:spPr>
          <a:xfrm>
            <a:off x="3975825" y="3810645"/>
            <a:ext cx="1410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이메일 또는 비밀번호 틀릴 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FADB55-7F1A-4A6D-98B3-461CE0F916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4158101"/>
            <a:ext cx="2298881" cy="482087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E4C4344-6DA7-485F-BF7A-EDE36D929B07}"/>
              </a:ext>
            </a:extLst>
          </p:cNvPr>
          <p:cNvCxnSpPr>
            <a:cxnSpLocks/>
          </p:cNvCxnSpPr>
          <p:nvPr/>
        </p:nvCxnSpPr>
        <p:spPr>
          <a:xfrm>
            <a:off x="2215359" y="3645115"/>
            <a:ext cx="25262" cy="13496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303191-95DF-48EA-A530-B1C35B971855}"/>
              </a:ext>
            </a:extLst>
          </p:cNvPr>
          <p:cNvSpPr txBox="1"/>
          <p:nvPr/>
        </p:nvSpPr>
        <p:spPr>
          <a:xfrm>
            <a:off x="6259090" y="3695546"/>
            <a:ext cx="1410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자동 로그인 버튼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8B1F5E7-2975-464D-9868-9D5188FB2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" y="5282207"/>
            <a:ext cx="3477408" cy="4441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AA80F7-505F-4704-8D7D-15943F193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34" y="5299649"/>
            <a:ext cx="3553321" cy="430575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084780-9D72-436C-9EE2-3B4F2F264C4E}"/>
              </a:ext>
            </a:extLst>
          </p:cNvPr>
          <p:cNvCxnSpPr>
            <a:cxnSpLocks/>
          </p:cNvCxnSpPr>
          <p:nvPr/>
        </p:nvCxnSpPr>
        <p:spPr>
          <a:xfrm>
            <a:off x="4196174" y="5517232"/>
            <a:ext cx="97285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689EA0A-4853-4319-9EB3-B7212866612E}"/>
              </a:ext>
            </a:extLst>
          </p:cNvPr>
          <p:cNvCxnSpPr>
            <a:cxnSpLocks/>
          </p:cNvCxnSpPr>
          <p:nvPr/>
        </p:nvCxnSpPr>
        <p:spPr>
          <a:xfrm>
            <a:off x="1800167" y="3343579"/>
            <a:ext cx="4433947" cy="4670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F04839-1E1D-4743-8214-0181AB20034E}"/>
              </a:ext>
            </a:extLst>
          </p:cNvPr>
          <p:cNvSpPr txBox="1"/>
          <p:nvPr/>
        </p:nvSpPr>
        <p:spPr>
          <a:xfrm>
            <a:off x="2139107" y="4927056"/>
            <a:ext cx="1410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로그인 성공 시</a:t>
            </a:r>
          </a:p>
        </p:txBody>
      </p:sp>
    </p:spTree>
    <p:extLst>
      <p:ext uri="{BB962C8B-B14F-4D97-AF65-F5344CB8AC3E}">
        <p14:creationId xmlns:p14="http://schemas.microsoft.com/office/powerpoint/2010/main" val="705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17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찾기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F759A-1D8D-4F0C-BCC8-52C4228D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1705285"/>
            <a:ext cx="2279303" cy="26369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730A2A-F759-493B-9D89-D8ADE9A406A4}"/>
              </a:ext>
            </a:extLst>
          </p:cNvPr>
          <p:cNvSpPr txBox="1"/>
          <p:nvPr/>
        </p:nvSpPr>
        <p:spPr>
          <a:xfrm>
            <a:off x="7769581" y="1787245"/>
            <a:ext cx="1337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이름 미 입력 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E95C19-4C79-4164-83E6-97D245301A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32" y="1682042"/>
            <a:ext cx="1768907" cy="2323022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41326D-63CD-41AE-BC42-224720FA683E}"/>
              </a:ext>
            </a:extLst>
          </p:cNvPr>
          <p:cNvCxnSpPr>
            <a:cxnSpLocks/>
          </p:cNvCxnSpPr>
          <p:nvPr/>
        </p:nvCxnSpPr>
        <p:spPr>
          <a:xfrm flipV="1">
            <a:off x="4818335" y="3140968"/>
            <a:ext cx="909293" cy="4932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6A82085-8F53-423E-A0E9-A5CB21B72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62" y="1682042"/>
            <a:ext cx="1768906" cy="219211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F22C53-C15A-4677-A531-995BAA667BDF}"/>
              </a:ext>
            </a:extLst>
          </p:cNvPr>
          <p:cNvCxnSpPr>
            <a:cxnSpLocks/>
          </p:cNvCxnSpPr>
          <p:nvPr/>
        </p:nvCxnSpPr>
        <p:spPr>
          <a:xfrm flipV="1">
            <a:off x="1999855" y="3604737"/>
            <a:ext cx="1729009" cy="3805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F0910B0-9E60-491C-BF64-D21478BDFBC3}"/>
              </a:ext>
            </a:extLst>
          </p:cNvPr>
          <p:cNvCxnSpPr>
            <a:cxnSpLocks/>
          </p:cNvCxnSpPr>
          <p:nvPr/>
        </p:nvCxnSpPr>
        <p:spPr>
          <a:xfrm flipV="1">
            <a:off x="7041232" y="2040524"/>
            <a:ext cx="736188" cy="308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0FCF366B-7352-4AD5-AC21-BAEAE6ED0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83" y="2129082"/>
            <a:ext cx="1496159" cy="47825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952BA11-D0A3-4F9A-8EB2-C922742A2E05}"/>
              </a:ext>
            </a:extLst>
          </p:cNvPr>
          <p:cNvSpPr txBox="1"/>
          <p:nvPr/>
        </p:nvSpPr>
        <p:spPr>
          <a:xfrm>
            <a:off x="7803404" y="2707210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전화번호 미 </a:t>
            </a:r>
            <a:r>
              <a:rPr lang="ko-KR" altLang="en-US" sz="1050" b="1" dirty="0"/>
              <a:t>입력 시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4084901-75AB-4FDE-A482-4B9E42E07BF8}"/>
              </a:ext>
            </a:extLst>
          </p:cNvPr>
          <p:cNvCxnSpPr>
            <a:cxnSpLocks/>
          </p:cNvCxnSpPr>
          <p:nvPr/>
        </p:nvCxnSpPr>
        <p:spPr>
          <a:xfrm flipV="1">
            <a:off x="7041232" y="2960489"/>
            <a:ext cx="770011" cy="100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62FFA58D-0D1D-40B1-8952-A95003344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04" y="3087237"/>
            <a:ext cx="1244865" cy="413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2165790" y="4642484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인증번호 틀릴 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65E40A-305D-4B33-A0C7-98A4BCAE05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70" y="4171661"/>
            <a:ext cx="1503698" cy="484744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0FE3E-8241-4DCE-8027-17E00395C08C}"/>
              </a:ext>
            </a:extLst>
          </p:cNvPr>
          <p:cNvCxnSpPr>
            <a:cxnSpLocks/>
          </p:cNvCxnSpPr>
          <p:nvPr/>
        </p:nvCxnSpPr>
        <p:spPr>
          <a:xfrm flipH="1">
            <a:off x="5410216" y="4471496"/>
            <a:ext cx="2027674" cy="4249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C8A249B-69DC-455F-BAB2-4FEDDCB091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42" y="4618454"/>
            <a:ext cx="1644074" cy="92023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FAFEA78-3659-4BC1-A29A-2A70788EC5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55" y="4878361"/>
            <a:ext cx="1472602" cy="594495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F599071-2D82-408C-B5C7-2FC1B7DAE6A5}"/>
              </a:ext>
            </a:extLst>
          </p:cNvPr>
          <p:cNvCxnSpPr>
            <a:cxnSpLocks/>
          </p:cNvCxnSpPr>
          <p:nvPr/>
        </p:nvCxnSpPr>
        <p:spPr>
          <a:xfrm flipH="1" flipV="1">
            <a:off x="3440832" y="4769442"/>
            <a:ext cx="1447459" cy="259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ABAFB94-27E2-4260-9C34-427FE557880C}"/>
              </a:ext>
            </a:extLst>
          </p:cNvPr>
          <p:cNvSpPr txBox="1"/>
          <p:nvPr/>
        </p:nvSpPr>
        <p:spPr>
          <a:xfrm>
            <a:off x="5305607" y="5580000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성공 시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03694CF-6E35-4786-AFB2-3C0DB7E10CCF}"/>
              </a:ext>
            </a:extLst>
          </p:cNvPr>
          <p:cNvCxnSpPr>
            <a:cxnSpLocks/>
          </p:cNvCxnSpPr>
          <p:nvPr/>
        </p:nvCxnSpPr>
        <p:spPr>
          <a:xfrm>
            <a:off x="5080359" y="5039436"/>
            <a:ext cx="376697" cy="4204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34E12B31-4A73-4B1D-8763-89819B8468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83" y="5836032"/>
            <a:ext cx="1588473" cy="514527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93ED0D-6A99-4605-AFA9-E366D47DDDE7}"/>
              </a:ext>
            </a:extLst>
          </p:cNvPr>
          <p:cNvCxnSpPr>
            <a:cxnSpLocks/>
          </p:cNvCxnSpPr>
          <p:nvPr/>
        </p:nvCxnSpPr>
        <p:spPr>
          <a:xfrm flipV="1">
            <a:off x="4984468" y="5826717"/>
            <a:ext cx="1326477" cy="360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A12D183D-A5CF-45AE-BEB9-39705971F6F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76" y="4862660"/>
            <a:ext cx="1479877" cy="1483866"/>
          </a:xfrm>
          <a:prstGeom prst="rect">
            <a:avLst/>
          </a:prstGeom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5ADE124-EB3B-4C59-9E39-07B744BFA439}"/>
              </a:ext>
            </a:extLst>
          </p:cNvPr>
          <p:cNvCxnSpPr>
            <a:cxnSpLocks/>
          </p:cNvCxnSpPr>
          <p:nvPr/>
        </p:nvCxnSpPr>
        <p:spPr>
          <a:xfrm>
            <a:off x="7041232" y="3669337"/>
            <a:ext cx="0" cy="5517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17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F759A-1D8D-4F0C-BCC8-52C4228D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1705285"/>
            <a:ext cx="2279303" cy="26369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730A2A-F759-493B-9D89-D8ADE9A406A4}"/>
              </a:ext>
            </a:extLst>
          </p:cNvPr>
          <p:cNvSpPr txBox="1"/>
          <p:nvPr/>
        </p:nvSpPr>
        <p:spPr>
          <a:xfrm>
            <a:off x="7769581" y="1787245"/>
            <a:ext cx="1337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이메일 미 입력 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2BA11-D0A3-4F9A-8EB2-C922742A2E05}"/>
              </a:ext>
            </a:extLst>
          </p:cNvPr>
          <p:cNvSpPr txBox="1"/>
          <p:nvPr/>
        </p:nvSpPr>
        <p:spPr>
          <a:xfrm>
            <a:off x="7803404" y="2707210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전화번호 미 </a:t>
            </a:r>
            <a:r>
              <a:rPr lang="ko-KR" altLang="en-US" sz="1050" b="1" dirty="0"/>
              <a:t>입력 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2FFA58D-0D1D-40B1-8952-A95003344C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04" y="3087237"/>
            <a:ext cx="1244865" cy="413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2165790" y="4642484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인증번호 틀릴 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65E40A-305D-4B33-A0C7-98A4BCAE05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70" y="4171661"/>
            <a:ext cx="1503698" cy="484744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0FE3E-8241-4DCE-8027-17E00395C08C}"/>
              </a:ext>
            </a:extLst>
          </p:cNvPr>
          <p:cNvCxnSpPr>
            <a:cxnSpLocks/>
          </p:cNvCxnSpPr>
          <p:nvPr/>
        </p:nvCxnSpPr>
        <p:spPr>
          <a:xfrm flipH="1">
            <a:off x="5410216" y="4471496"/>
            <a:ext cx="2027674" cy="4249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C8A249B-69DC-455F-BAB2-4FEDDCB09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42" y="4618454"/>
            <a:ext cx="1644074" cy="92023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FAFEA78-3659-4BC1-A29A-2A70788E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55" y="4878361"/>
            <a:ext cx="1472602" cy="594495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F599071-2D82-408C-B5C7-2FC1B7DAE6A5}"/>
              </a:ext>
            </a:extLst>
          </p:cNvPr>
          <p:cNvCxnSpPr>
            <a:cxnSpLocks/>
          </p:cNvCxnSpPr>
          <p:nvPr/>
        </p:nvCxnSpPr>
        <p:spPr>
          <a:xfrm flipH="1" flipV="1">
            <a:off x="3440832" y="4769442"/>
            <a:ext cx="1447459" cy="259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ABAFB94-27E2-4260-9C34-427FE557880C}"/>
              </a:ext>
            </a:extLst>
          </p:cNvPr>
          <p:cNvSpPr txBox="1"/>
          <p:nvPr/>
        </p:nvSpPr>
        <p:spPr>
          <a:xfrm>
            <a:off x="5305607" y="5580000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성공 시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03694CF-6E35-4786-AFB2-3C0DB7E10CCF}"/>
              </a:ext>
            </a:extLst>
          </p:cNvPr>
          <p:cNvCxnSpPr>
            <a:cxnSpLocks/>
          </p:cNvCxnSpPr>
          <p:nvPr/>
        </p:nvCxnSpPr>
        <p:spPr>
          <a:xfrm>
            <a:off x="5080359" y="5039436"/>
            <a:ext cx="376697" cy="4204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34E12B31-4A73-4B1D-8763-89819B8468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83" y="5836032"/>
            <a:ext cx="1588473" cy="514527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93ED0D-6A99-4605-AFA9-E366D47DDDE7}"/>
              </a:ext>
            </a:extLst>
          </p:cNvPr>
          <p:cNvCxnSpPr>
            <a:cxnSpLocks/>
          </p:cNvCxnSpPr>
          <p:nvPr/>
        </p:nvCxnSpPr>
        <p:spPr>
          <a:xfrm flipV="1">
            <a:off x="4984468" y="5826717"/>
            <a:ext cx="1326477" cy="360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CB5E8A8-9894-417A-97B2-408E2782FC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44" y="1675350"/>
            <a:ext cx="1945238" cy="2488364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754ABE-FC77-4625-BFAC-9B5839678A23}"/>
              </a:ext>
            </a:extLst>
          </p:cNvPr>
          <p:cNvCxnSpPr>
            <a:cxnSpLocks/>
          </p:cNvCxnSpPr>
          <p:nvPr/>
        </p:nvCxnSpPr>
        <p:spPr>
          <a:xfrm flipV="1">
            <a:off x="2654704" y="3638492"/>
            <a:ext cx="1152128" cy="4003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9130791-90B7-42A3-A838-2D7699C63A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60" y="1736723"/>
            <a:ext cx="1579935" cy="1969624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29899D1-D38C-4C7C-9279-AAF11E8229A1}"/>
              </a:ext>
            </a:extLst>
          </p:cNvPr>
          <p:cNvCxnSpPr>
            <a:cxnSpLocks/>
          </p:cNvCxnSpPr>
          <p:nvPr/>
        </p:nvCxnSpPr>
        <p:spPr>
          <a:xfrm flipV="1">
            <a:off x="4636328" y="3319183"/>
            <a:ext cx="1291849" cy="4781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9358D26-D086-4592-83B9-7C515962D98C}"/>
              </a:ext>
            </a:extLst>
          </p:cNvPr>
          <p:cNvCxnSpPr>
            <a:cxnSpLocks/>
          </p:cNvCxnSpPr>
          <p:nvPr/>
        </p:nvCxnSpPr>
        <p:spPr>
          <a:xfrm flipV="1">
            <a:off x="6967109" y="2115380"/>
            <a:ext cx="736188" cy="308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6CF92A7-F46C-4258-B715-F22638A9C5A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43" y="2138614"/>
            <a:ext cx="1194311" cy="389827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B3E827B-4DE1-4492-BEA3-1A90EFD5EE35}"/>
              </a:ext>
            </a:extLst>
          </p:cNvPr>
          <p:cNvCxnSpPr>
            <a:cxnSpLocks/>
          </p:cNvCxnSpPr>
          <p:nvPr/>
        </p:nvCxnSpPr>
        <p:spPr>
          <a:xfrm>
            <a:off x="6967109" y="2993755"/>
            <a:ext cx="996534" cy="1191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F3C1E9-05D2-4ED1-9248-5BBE98EC593D}"/>
              </a:ext>
            </a:extLst>
          </p:cNvPr>
          <p:cNvCxnSpPr>
            <a:cxnSpLocks/>
          </p:cNvCxnSpPr>
          <p:nvPr/>
        </p:nvCxnSpPr>
        <p:spPr>
          <a:xfrm>
            <a:off x="6897216" y="3570891"/>
            <a:ext cx="0" cy="5517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B532545A-25D8-4BBE-B873-4CB85B6E77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57" y="4921859"/>
            <a:ext cx="1414453" cy="14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(Basket)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12971"/>
              </p:ext>
            </p:extLst>
          </p:nvPr>
        </p:nvGraphicFramePr>
        <p:xfrm>
          <a:off x="714070" y="1485572"/>
          <a:ext cx="8415393" cy="496858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5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8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BASKET_ID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8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8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8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BASKET_AMOUNT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장바구니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9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BASKET_NAME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장바구니 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BASKET_PRICE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장바구니 상품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PRODUCT_IMAGE_ID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INT(1</a:t>
                      </a:r>
                      <a:r>
                        <a:rPr lang="en-US" altLang="ko-KR" sz="1600" b="0" spc="0"/>
                        <a:t>1</a:t>
                      </a:r>
                      <a:r>
                        <a:rPr lang="en-US" altLang="en-US" sz="1600" b="0" spc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상품 이미지 </a:t>
                      </a:r>
                      <a:r>
                        <a:rPr lang="en-US" altLang="ko-KR" sz="1600" b="0" spc="0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간편 </a:t>
            </a:r>
            <a:r>
              <a:rPr lang="ko-KR" altLang="en-US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카카오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F759A-1D8D-4F0C-BCC8-52C4228D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1705285"/>
            <a:ext cx="2279303" cy="263691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038252" y="4405131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첫 로그인 시 동의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A3ED11-CAB5-4EDD-9E4B-2B2CBB95E6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18" y="1983189"/>
            <a:ext cx="1809122" cy="1993220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74FBA6-8343-48BF-80BD-802CC06A253C}"/>
              </a:ext>
            </a:extLst>
          </p:cNvPr>
          <p:cNvCxnSpPr>
            <a:cxnSpLocks/>
          </p:cNvCxnSpPr>
          <p:nvPr/>
        </p:nvCxnSpPr>
        <p:spPr>
          <a:xfrm flipV="1">
            <a:off x="1897188" y="2492896"/>
            <a:ext cx="1759668" cy="13104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A78C16E-0CD5-4A18-B46C-E5B261319E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8" y="1723809"/>
            <a:ext cx="1510811" cy="2411487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A9AFF0D-DD35-4925-B1E3-502AC1A55741}"/>
              </a:ext>
            </a:extLst>
          </p:cNvPr>
          <p:cNvCxnSpPr>
            <a:cxnSpLocks/>
          </p:cNvCxnSpPr>
          <p:nvPr/>
        </p:nvCxnSpPr>
        <p:spPr>
          <a:xfrm flipV="1">
            <a:off x="5038256" y="2625611"/>
            <a:ext cx="167192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62FE167-6526-45A7-A973-C6F35E3720B5}"/>
              </a:ext>
            </a:extLst>
          </p:cNvPr>
          <p:cNvSpPr txBox="1"/>
          <p:nvPr/>
        </p:nvSpPr>
        <p:spPr>
          <a:xfrm>
            <a:off x="5351676" y="2735199"/>
            <a:ext cx="7533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아이디 </a:t>
            </a:r>
            <a:endParaRPr lang="en-US" altLang="ko-KR" sz="1050" b="1" dirty="0"/>
          </a:p>
          <a:p>
            <a:r>
              <a:rPr lang="ko-KR" altLang="en-US" sz="1050" b="1" dirty="0"/>
              <a:t>비밀번호</a:t>
            </a:r>
            <a:endParaRPr lang="en-US" altLang="ko-KR" sz="1050" b="1" dirty="0"/>
          </a:p>
          <a:p>
            <a:r>
              <a:rPr lang="ko-KR" altLang="en-US" sz="1050" b="1" dirty="0"/>
              <a:t>입력 후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95CDD3-E1D4-42EA-A95D-60AB7B4599EF}"/>
              </a:ext>
            </a:extLst>
          </p:cNvPr>
          <p:cNvCxnSpPr>
            <a:cxnSpLocks/>
          </p:cNvCxnSpPr>
          <p:nvPr/>
        </p:nvCxnSpPr>
        <p:spPr>
          <a:xfrm flipH="1">
            <a:off x="6227208" y="3811033"/>
            <a:ext cx="804837" cy="5311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1C50322-AB25-4667-A1EC-050839359F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07" y="4166302"/>
            <a:ext cx="1397138" cy="222883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88A24F3-34D1-4634-953F-01B0A3E36A9A}"/>
              </a:ext>
            </a:extLst>
          </p:cNvPr>
          <p:cNvCxnSpPr>
            <a:cxnSpLocks/>
          </p:cNvCxnSpPr>
          <p:nvPr/>
        </p:nvCxnSpPr>
        <p:spPr>
          <a:xfrm flipH="1">
            <a:off x="3931627" y="5023557"/>
            <a:ext cx="82947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949224CD-4918-43B6-B77E-D72D7E3C60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4827882"/>
            <a:ext cx="2861913" cy="4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간편 로그인</a:t>
            </a:r>
            <a:r>
              <a:rPr lang="en-US" altLang="ko-KR" dirty="0"/>
              <a:t>(</a:t>
            </a:r>
            <a:r>
              <a:rPr lang="ko-KR" altLang="en-US" dirty="0"/>
              <a:t>네이버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F759A-1D8D-4F0C-BCC8-52C4228D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9" y="1705285"/>
            <a:ext cx="2279303" cy="263691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481075" y="4278173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첫 로그인 시 동의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2FE167-6526-45A7-A973-C6F35E3720B5}"/>
              </a:ext>
            </a:extLst>
          </p:cNvPr>
          <p:cNvSpPr txBox="1"/>
          <p:nvPr/>
        </p:nvSpPr>
        <p:spPr>
          <a:xfrm>
            <a:off x="5351676" y="2735199"/>
            <a:ext cx="7533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아이디 </a:t>
            </a:r>
            <a:endParaRPr lang="en-US" altLang="ko-KR" sz="1050" b="1" dirty="0"/>
          </a:p>
          <a:p>
            <a:r>
              <a:rPr lang="ko-KR" altLang="en-US" sz="1050" b="1" dirty="0"/>
              <a:t>비밀번호</a:t>
            </a:r>
            <a:endParaRPr lang="en-US" altLang="ko-KR" sz="1050" b="1" dirty="0"/>
          </a:p>
          <a:p>
            <a:r>
              <a:rPr lang="ko-KR" altLang="en-US" sz="1050" b="1" dirty="0"/>
              <a:t>입력 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49224CD-4918-43B6-B77E-D72D7E3C6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43" y="4691119"/>
            <a:ext cx="2861913" cy="437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FC5B78-F5BD-4121-82C1-D919701D09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70" y="1846908"/>
            <a:ext cx="1555592" cy="215884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2AB87BF-09FE-4FB2-B961-ABC9C3877132}"/>
              </a:ext>
            </a:extLst>
          </p:cNvPr>
          <p:cNvCxnSpPr>
            <a:cxnSpLocks/>
          </p:cNvCxnSpPr>
          <p:nvPr/>
        </p:nvCxnSpPr>
        <p:spPr>
          <a:xfrm flipV="1">
            <a:off x="2485109" y="2123778"/>
            <a:ext cx="1315763" cy="16573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FA61ACE-8E6F-46C7-854E-8706CC61D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01" y="1763172"/>
            <a:ext cx="1545712" cy="232631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9A3C74E-DB2D-4623-BE64-CA672291C176}"/>
              </a:ext>
            </a:extLst>
          </p:cNvPr>
          <p:cNvCxnSpPr>
            <a:cxnSpLocks/>
          </p:cNvCxnSpPr>
          <p:nvPr/>
        </p:nvCxnSpPr>
        <p:spPr>
          <a:xfrm flipV="1">
            <a:off x="4926325" y="2510135"/>
            <a:ext cx="167192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1A0E05-9C5F-4CF0-B1A5-EA109EA7873E}"/>
              </a:ext>
            </a:extLst>
          </p:cNvPr>
          <p:cNvCxnSpPr>
            <a:cxnSpLocks/>
          </p:cNvCxnSpPr>
          <p:nvPr/>
        </p:nvCxnSpPr>
        <p:spPr>
          <a:xfrm flipH="1">
            <a:off x="5769151" y="4014987"/>
            <a:ext cx="804837" cy="5311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4320884" y="2279869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메인 배너 슬라이드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E59EC2-9848-4920-A01D-B8E7A38DD3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9" y="1782108"/>
            <a:ext cx="2586590" cy="146135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C85371-1445-46CB-AE66-C495D25AD793}"/>
              </a:ext>
            </a:extLst>
          </p:cNvPr>
          <p:cNvCxnSpPr>
            <a:cxnSpLocks/>
          </p:cNvCxnSpPr>
          <p:nvPr/>
        </p:nvCxnSpPr>
        <p:spPr>
          <a:xfrm>
            <a:off x="3444249" y="2406827"/>
            <a:ext cx="8766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F4FFA75-1F94-4A3E-9ABD-9E49E3DD6B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39" y="1729027"/>
            <a:ext cx="2576736" cy="14530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3DDFAF6-631B-4614-B20C-C2777CB528DB}"/>
              </a:ext>
            </a:extLst>
          </p:cNvPr>
          <p:cNvSpPr txBox="1"/>
          <p:nvPr/>
        </p:nvSpPr>
        <p:spPr>
          <a:xfrm>
            <a:off x="6620638" y="3535835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신 메뉴 슬라이드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C370844-E660-4E1E-8B8F-1491431F07A4}"/>
              </a:ext>
            </a:extLst>
          </p:cNvPr>
          <p:cNvCxnSpPr>
            <a:cxnSpLocks/>
          </p:cNvCxnSpPr>
          <p:nvPr/>
        </p:nvCxnSpPr>
        <p:spPr>
          <a:xfrm>
            <a:off x="7319207" y="2991439"/>
            <a:ext cx="0" cy="504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FB63A28-5F68-455C-996D-5D6F1E865A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62" y="4383644"/>
            <a:ext cx="2643507" cy="14613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6CF600-0FAD-4029-A106-92AC263DBD7C}"/>
              </a:ext>
            </a:extLst>
          </p:cNvPr>
          <p:cNvSpPr txBox="1"/>
          <p:nvPr/>
        </p:nvSpPr>
        <p:spPr>
          <a:xfrm>
            <a:off x="4545138" y="4987365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간단 소개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6F01078-DA1A-44D2-8A86-C8D42444867E}"/>
              </a:ext>
            </a:extLst>
          </p:cNvPr>
          <p:cNvCxnSpPr>
            <a:cxnSpLocks/>
          </p:cNvCxnSpPr>
          <p:nvPr/>
        </p:nvCxnSpPr>
        <p:spPr>
          <a:xfrm flipH="1">
            <a:off x="5718022" y="5116852"/>
            <a:ext cx="5311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4282AD53-11D9-4387-9080-B851D7CA23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9" y="4561340"/>
            <a:ext cx="2702546" cy="12275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C02C6ED-4763-4E12-84F8-D5A2C3B75D11}"/>
              </a:ext>
            </a:extLst>
          </p:cNvPr>
          <p:cNvSpPr txBox="1"/>
          <p:nvPr/>
        </p:nvSpPr>
        <p:spPr>
          <a:xfrm>
            <a:off x="1870824" y="3969109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매장 찾기 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푸터</a:t>
            </a:r>
            <a:endParaRPr lang="ko-KR" altLang="en-US" sz="1050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7273A20-F16F-4B00-A1B9-A0B918B6F3D1}"/>
              </a:ext>
            </a:extLst>
          </p:cNvPr>
          <p:cNvCxnSpPr>
            <a:cxnSpLocks/>
          </p:cNvCxnSpPr>
          <p:nvPr/>
        </p:nvCxnSpPr>
        <p:spPr>
          <a:xfrm flipV="1">
            <a:off x="2360712" y="4316973"/>
            <a:ext cx="0" cy="6703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채팅봇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채팅봇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채널톡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6CF600-0FAD-4029-A106-92AC263DBD7C}"/>
              </a:ext>
            </a:extLst>
          </p:cNvPr>
          <p:cNvSpPr txBox="1"/>
          <p:nvPr/>
        </p:nvSpPr>
        <p:spPr>
          <a:xfrm>
            <a:off x="798422" y="2857601"/>
            <a:ext cx="1397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채팅 봇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5101F-239F-4FBC-BB1C-2D7D8C4C3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2" y="3231661"/>
            <a:ext cx="1035864" cy="945789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FC2D69-569A-4033-A6FD-269A3DB7022A}"/>
              </a:ext>
            </a:extLst>
          </p:cNvPr>
          <p:cNvCxnSpPr>
            <a:cxnSpLocks/>
          </p:cNvCxnSpPr>
          <p:nvPr/>
        </p:nvCxnSpPr>
        <p:spPr>
          <a:xfrm>
            <a:off x="1563980" y="3803389"/>
            <a:ext cx="540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B48FF13-0D3D-4835-8F23-FEDC4E9082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56" y="2422263"/>
            <a:ext cx="1430387" cy="27781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012BA3-6D4A-4AF0-876A-ED887FFB6F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73" y="2439811"/>
            <a:ext cx="1430387" cy="28189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047167-0B57-43FE-914C-05A86EBDD1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21" y="2422263"/>
            <a:ext cx="1442617" cy="28132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DE7E2C-13F6-4470-959C-20CC476ED9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09" y="2439811"/>
            <a:ext cx="1431259" cy="281329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111E59F-4871-478C-AF16-8F5B2782A392}"/>
              </a:ext>
            </a:extLst>
          </p:cNvPr>
          <p:cNvCxnSpPr>
            <a:cxnSpLocks/>
          </p:cNvCxnSpPr>
          <p:nvPr/>
        </p:nvCxnSpPr>
        <p:spPr>
          <a:xfrm>
            <a:off x="3585343" y="3933056"/>
            <a:ext cx="540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211194-E029-4EB3-84A8-4E459023EC69}"/>
              </a:ext>
            </a:extLst>
          </p:cNvPr>
          <p:cNvCxnSpPr>
            <a:cxnSpLocks/>
          </p:cNvCxnSpPr>
          <p:nvPr/>
        </p:nvCxnSpPr>
        <p:spPr>
          <a:xfrm>
            <a:off x="5389660" y="3933056"/>
            <a:ext cx="540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562A99-CB9C-4192-8118-7AC1B40F3D3E}"/>
              </a:ext>
            </a:extLst>
          </p:cNvPr>
          <p:cNvCxnSpPr>
            <a:cxnSpLocks/>
          </p:cNvCxnSpPr>
          <p:nvPr/>
        </p:nvCxnSpPr>
        <p:spPr>
          <a:xfrm>
            <a:off x="7127851" y="3933056"/>
            <a:ext cx="540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마이 페이지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개인정보 수정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742155" y="189925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수정 후 입력란이 비었을 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BC80A-AA42-4464-8E2A-81E69AB3B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8" y="1790811"/>
            <a:ext cx="3618673" cy="17575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AD76A9-C235-4DE1-9A2E-B6610E3CEC52}"/>
              </a:ext>
            </a:extLst>
          </p:cNvPr>
          <p:cNvCxnSpPr>
            <a:cxnSpLocks/>
          </p:cNvCxnSpPr>
          <p:nvPr/>
        </p:nvCxnSpPr>
        <p:spPr>
          <a:xfrm flipV="1">
            <a:off x="1496616" y="2982692"/>
            <a:ext cx="3295489" cy="119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2C9CFCC-DE27-43E5-A0E1-79E84BA1B3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54" y="1755044"/>
            <a:ext cx="1667208" cy="29946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046E9D-CB69-4E1D-A0DC-69A69164C2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5" b="51787"/>
          <a:stretch/>
        </p:blipFill>
        <p:spPr>
          <a:xfrm>
            <a:off x="6537176" y="2278127"/>
            <a:ext cx="2256489" cy="57261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4AC163A-FF32-46C7-962C-AE1509A0C1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313939" y="2026215"/>
            <a:ext cx="4282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EE7D5C7-CDED-4C3D-921C-F821F15955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37" b="4336"/>
          <a:stretch/>
        </p:blipFill>
        <p:spPr>
          <a:xfrm>
            <a:off x="6528047" y="3163340"/>
            <a:ext cx="2285759" cy="38503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8E04B6D-ECD5-42BA-A376-76D100DA005D}"/>
              </a:ext>
            </a:extLst>
          </p:cNvPr>
          <p:cNvCxnSpPr>
            <a:cxnSpLocks/>
          </p:cNvCxnSpPr>
          <p:nvPr/>
        </p:nvCxnSpPr>
        <p:spPr>
          <a:xfrm>
            <a:off x="6313939" y="4437112"/>
            <a:ext cx="4282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AFBDD3-9013-45F7-A3C8-E7FBBDD72E8E}"/>
              </a:ext>
            </a:extLst>
          </p:cNvPr>
          <p:cNvSpPr txBox="1"/>
          <p:nvPr/>
        </p:nvSpPr>
        <p:spPr>
          <a:xfrm>
            <a:off x="6733338" y="409209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제대로 입력 했을 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567AE74-852F-49C3-9306-2D5F947E35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0" b="4432"/>
          <a:stretch/>
        </p:blipFill>
        <p:spPr>
          <a:xfrm>
            <a:off x="6826773" y="4374096"/>
            <a:ext cx="1667208" cy="1833430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BA1C5C3-EC49-487A-8280-FA6E9FA0CB03}"/>
              </a:ext>
            </a:extLst>
          </p:cNvPr>
          <p:cNvCxnSpPr>
            <a:cxnSpLocks/>
          </p:cNvCxnSpPr>
          <p:nvPr/>
        </p:nvCxnSpPr>
        <p:spPr>
          <a:xfrm flipH="1">
            <a:off x="6394725" y="6093296"/>
            <a:ext cx="8640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DC80D4C-13C8-406F-9607-1EA39C372657}"/>
              </a:ext>
            </a:extLst>
          </p:cNvPr>
          <p:cNvSpPr txBox="1"/>
          <p:nvPr/>
        </p:nvSpPr>
        <p:spPr>
          <a:xfrm>
            <a:off x="4792105" y="521499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정보 수정 완료 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A6F145-B6D3-44CF-A61C-621CA3056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14" y="5543167"/>
            <a:ext cx="2482925" cy="77523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847F07B-E86A-4CB9-BF69-93D9115D6D3A}"/>
              </a:ext>
            </a:extLst>
          </p:cNvPr>
          <p:cNvCxnSpPr>
            <a:cxnSpLocks/>
          </p:cNvCxnSpPr>
          <p:nvPr/>
        </p:nvCxnSpPr>
        <p:spPr>
          <a:xfrm flipH="1">
            <a:off x="3440832" y="6093296"/>
            <a:ext cx="262117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A66E36BE-7A87-4832-9D0A-68DCC21CBD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6" y="3836405"/>
            <a:ext cx="1270148" cy="25063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CF93615-800C-4115-99E0-6F4B3308E680}"/>
              </a:ext>
            </a:extLst>
          </p:cNvPr>
          <p:cNvSpPr txBox="1"/>
          <p:nvPr/>
        </p:nvSpPr>
        <p:spPr>
          <a:xfrm>
            <a:off x="2230423" y="5885547"/>
            <a:ext cx="12471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개인 정보 확인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426231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마이 페이지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변경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789608" y="1838211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현재 비밀번호 와</a:t>
            </a:r>
            <a:endParaRPr lang="en-US" altLang="ko-KR" sz="1050" b="1" dirty="0"/>
          </a:p>
          <a:p>
            <a:r>
              <a:rPr lang="ko-KR" altLang="en-US" sz="1050" b="1" dirty="0"/>
              <a:t>새 비밀번호가 비었을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BC80A-AA42-4464-8E2A-81E69AB3B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8" y="1790811"/>
            <a:ext cx="3618673" cy="17575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AD76A9-C235-4DE1-9A2E-B6610E3CEC52}"/>
              </a:ext>
            </a:extLst>
          </p:cNvPr>
          <p:cNvCxnSpPr>
            <a:cxnSpLocks/>
          </p:cNvCxnSpPr>
          <p:nvPr/>
        </p:nvCxnSpPr>
        <p:spPr>
          <a:xfrm>
            <a:off x="2504728" y="2982692"/>
            <a:ext cx="228737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4920B60-1A45-49D2-9908-213194BDB7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1723810"/>
            <a:ext cx="1644489" cy="2676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884519-0474-47EE-B23B-9FB80ECE7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08" y="2400457"/>
            <a:ext cx="2005293" cy="95739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AD447D-5954-4F37-B756-EE0B783F48D5}"/>
              </a:ext>
            </a:extLst>
          </p:cNvPr>
          <p:cNvCxnSpPr>
            <a:cxnSpLocks/>
          </p:cNvCxnSpPr>
          <p:nvPr/>
        </p:nvCxnSpPr>
        <p:spPr>
          <a:xfrm flipV="1">
            <a:off x="6321152" y="2780928"/>
            <a:ext cx="468456" cy="4320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215890-CD4E-4DE8-8D0C-C371529DA717}"/>
              </a:ext>
            </a:extLst>
          </p:cNvPr>
          <p:cNvCxnSpPr>
            <a:cxnSpLocks/>
          </p:cNvCxnSpPr>
          <p:nvPr/>
        </p:nvCxnSpPr>
        <p:spPr>
          <a:xfrm>
            <a:off x="6334089" y="3287296"/>
            <a:ext cx="511539" cy="3281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420ADE7-322A-4003-811E-295E03A1647D}"/>
              </a:ext>
            </a:extLst>
          </p:cNvPr>
          <p:cNvSpPr txBox="1"/>
          <p:nvPr/>
        </p:nvSpPr>
        <p:spPr>
          <a:xfrm>
            <a:off x="6789607" y="3436305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현재 비밀번호 와</a:t>
            </a:r>
            <a:endParaRPr lang="en-US" altLang="ko-KR" sz="1050" b="1" dirty="0"/>
          </a:p>
          <a:p>
            <a:r>
              <a:rPr lang="ko-KR" altLang="en-US" sz="1050" b="1" dirty="0"/>
              <a:t>새 비밀번호가 같을 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2523B6-CD32-4AB9-8075-1334C1FE0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06" y="3930255"/>
            <a:ext cx="2110282" cy="9573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BC13A8-E348-454D-8B88-12AD825942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23" y="5325100"/>
            <a:ext cx="2029025" cy="898093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57F638-A643-46E5-9327-390AED2F8925}"/>
              </a:ext>
            </a:extLst>
          </p:cNvPr>
          <p:cNvCxnSpPr>
            <a:cxnSpLocks/>
          </p:cNvCxnSpPr>
          <p:nvPr/>
        </p:nvCxnSpPr>
        <p:spPr>
          <a:xfrm flipH="1">
            <a:off x="5693793" y="3554596"/>
            <a:ext cx="3744" cy="12479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886EF20-9951-40D6-8FAD-C3C6850EA670}"/>
              </a:ext>
            </a:extLst>
          </p:cNvPr>
          <p:cNvSpPr txBox="1"/>
          <p:nvPr/>
        </p:nvSpPr>
        <p:spPr>
          <a:xfrm>
            <a:off x="4925443" y="4806277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새 비밀번호와 재확인 </a:t>
            </a:r>
            <a:endParaRPr lang="en-US" altLang="ko-KR" sz="1050" b="1" dirty="0"/>
          </a:p>
          <a:p>
            <a:r>
              <a:rPr lang="ko-KR" altLang="en-US" sz="1050" b="1" dirty="0"/>
              <a:t>비밀번호가 다를 때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7AAA40A-645B-4F67-9A7C-7638401E4C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84" y="4376404"/>
            <a:ext cx="1601274" cy="119807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0F599E-1813-497A-9459-7A88803DBD1C}"/>
              </a:ext>
            </a:extLst>
          </p:cNvPr>
          <p:cNvCxnSpPr>
            <a:cxnSpLocks/>
          </p:cNvCxnSpPr>
          <p:nvPr/>
        </p:nvCxnSpPr>
        <p:spPr>
          <a:xfrm flipH="1">
            <a:off x="4240696" y="3529911"/>
            <a:ext cx="1093367" cy="5803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E5FC75F-FC92-494F-90DA-668DDBA68988}"/>
              </a:ext>
            </a:extLst>
          </p:cNvPr>
          <p:cNvSpPr txBox="1"/>
          <p:nvPr/>
        </p:nvSpPr>
        <p:spPr>
          <a:xfrm>
            <a:off x="2824560" y="3830406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새 비밀번호와 재확인 </a:t>
            </a:r>
            <a:endParaRPr lang="en-US" altLang="ko-KR" sz="1050" b="1" dirty="0"/>
          </a:p>
          <a:p>
            <a:r>
              <a:rPr lang="ko-KR" altLang="en-US" sz="1050" b="1" dirty="0"/>
              <a:t>비밀번호가 같을 때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49C24ED-6866-42A1-A6EE-C45A389F00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7" y="4941168"/>
            <a:ext cx="1601275" cy="523292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F0CD15C-7E89-40FD-9093-EE98F8125224}"/>
              </a:ext>
            </a:extLst>
          </p:cNvPr>
          <p:cNvCxnSpPr>
            <a:cxnSpLocks/>
          </p:cNvCxnSpPr>
          <p:nvPr/>
        </p:nvCxnSpPr>
        <p:spPr>
          <a:xfrm flipH="1">
            <a:off x="2360712" y="5287720"/>
            <a:ext cx="7648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5D6A6D9-6921-40F0-9434-E1948BF1CA18}"/>
              </a:ext>
            </a:extLst>
          </p:cNvPr>
          <p:cNvSpPr txBox="1"/>
          <p:nvPr/>
        </p:nvSpPr>
        <p:spPr>
          <a:xfrm>
            <a:off x="1261446" y="461524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변경 완료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C933010-A22F-4896-B124-845AE2BA24FC}"/>
              </a:ext>
            </a:extLst>
          </p:cNvPr>
          <p:cNvCxnSpPr>
            <a:cxnSpLocks/>
          </p:cNvCxnSpPr>
          <p:nvPr/>
        </p:nvCxnSpPr>
        <p:spPr>
          <a:xfrm flipV="1">
            <a:off x="2072681" y="4165348"/>
            <a:ext cx="1" cy="7038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145EBBC-944E-4EDC-A91C-C9456ECA5F15}"/>
              </a:ext>
            </a:extLst>
          </p:cNvPr>
          <p:cNvSpPr txBox="1"/>
          <p:nvPr/>
        </p:nvSpPr>
        <p:spPr>
          <a:xfrm>
            <a:off x="1074853" y="3749850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완료되면 </a:t>
            </a:r>
            <a:endParaRPr lang="en-US" altLang="ko-KR" sz="1050" b="1" dirty="0"/>
          </a:p>
          <a:p>
            <a:r>
              <a:rPr lang="ko-KR" altLang="en-US" sz="1050" b="1" dirty="0"/>
              <a:t>마이페이지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8376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마이 페이지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789608" y="183821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비밀번호가 틀렸을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BC80A-AA42-4464-8E2A-81E69AB3B9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8" y="1790811"/>
            <a:ext cx="3618673" cy="17575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AD76A9-C235-4DE1-9A2E-B6610E3CEC52}"/>
              </a:ext>
            </a:extLst>
          </p:cNvPr>
          <p:cNvCxnSpPr>
            <a:cxnSpLocks/>
          </p:cNvCxnSpPr>
          <p:nvPr/>
        </p:nvCxnSpPr>
        <p:spPr>
          <a:xfrm>
            <a:off x="3368824" y="2982692"/>
            <a:ext cx="2808312" cy="15264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6690520-78DD-4D93-9F18-CC97E8E2D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3878416"/>
            <a:ext cx="1757071" cy="16225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E3997A-814C-4C2D-A23E-62BE79598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33" y="2156526"/>
            <a:ext cx="1868213" cy="535028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969D64-AEA4-4573-BD79-79A32EA6AFA4}"/>
              </a:ext>
            </a:extLst>
          </p:cNvPr>
          <p:cNvCxnSpPr>
            <a:cxnSpLocks/>
          </p:cNvCxnSpPr>
          <p:nvPr/>
        </p:nvCxnSpPr>
        <p:spPr>
          <a:xfrm flipV="1">
            <a:off x="6815261" y="2979584"/>
            <a:ext cx="312418" cy="766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45D178-BEAC-45F1-BDD1-51390B77EBD3}"/>
              </a:ext>
            </a:extLst>
          </p:cNvPr>
          <p:cNvSpPr txBox="1"/>
          <p:nvPr/>
        </p:nvSpPr>
        <p:spPr>
          <a:xfrm>
            <a:off x="1776342" y="419164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비밀번호가 맞았을 때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30B1794-8D71-4201-83F7-05C4AC456689}"/>
              </a:ext>
            </a:extLst>
          </p:cNvPr>
          <p:cNvCxnSpPr>
            <a:cxnSpLocks/>
          </p:cNvCxnSpPr>
          <p:nvPr/>
        </p:nvCxnSpPr>
        <p:spPr>
          <a:xfrm flipH="1">
            <a:off x="3512840" y="4817445"/>
            <a:ext cx="273630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CC8BC2A-6DF9-4F80-BA30-5AC2ED6BB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4" y="2136401"/>
            <a:ext cx="1958700" cy="60038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AE09B24-19C9-49F9-B1F9-7627746BEE5C}"/>
              </a:ext>
            </a:extLst>
          </p:cNvPr>
          <p:cNvCxnSpPr>
            <a:cxnSpLocks/>
          </p:cNvCxnSpPr>
          <p:nvPr/>
        </p:nvCxnSpPr>
        <p:spPr>
          <a:xfrm flipH="1">
            <a:off x="6249144" y="2004408"/>
            <a:ext cx="539378" cy="1521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5D60CCC-99F4-465C-9271-0FBED0CBB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54" y="4589579"/>
            <a:ext cx="2195821" cy="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마이 페이지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 멤버십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5681125" y="1644190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멤버십 미 가입 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C7A912-BAE4-471E-93B2-29B7B58D0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2" y="1771148"/>
            <a:ext cx="3116393" cy="147952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67B97F0-4AE3-48DB-AEAD-F46F8A46A91F}"/>
              </a:ext>
            </a:extLst>
          </p:cNvPr>
          <p:cNvCxnSpPr>
            <a:cxnSpLocks/>
          </p:cNvCxnSpPr>
          <p:nvPr/>
        </p:nvCxnSpPr>
        <p:spPr>
          <a:xfrm flipV="1">
            <a:off x="3728864" y="2348880"/>
            <a:ext cx="136815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57FA969-0037-4535-A2FF-1E83B9502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1988538"/>
            <a:ext cx="2407080" cy="7535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9F4F07-7D63-438F-BC9A-8BC4473FCB28}"/>
              </a:ext>
            </a:extLst>
          </p:cNvPr>
          <p:cNvSpPr txBox="1"/>
          <p:nvPr/>
        </p:nvSpPr>
        <p:spPr>
          <a:xfrm>
            <a:off x="5711941" y="294579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멤버십 가입 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145B9F6-16DE-4A60-BC0B-FCD932080B88}"/>
              </a:ext>
            </a:extLst>
          </p:cNvPr>
          <p:cNvCxnSpPr>
            <a:cxnSpLocks/>
          </p:cNvCxnSpPr>
          <p:nvPr/>
        </p:nvCxnSpPr>
        <p:spPr>
          <a:xfrm>
            <a:off x="3728864" y="2348880"/>
            <a:ext cx="1656184" cy="10801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757FB93-F08D-413E-9772-C09B7BDE2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3255163"/>
            <a:ext cx="1638529" cy="27197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04B2BB-0722-435B-A548-2D92867C870B}"/>
              </a:ext>
            </a:extLst>
          </p:cNvPr>
          <p:cNvSpPr txBox="1"/>
          <p:nvPr/>
        </p:nvSpPr>
        <p:spPr>
          <a:xfrm>
            <a:off x="2356618" y="5180182"/>
            <a:ext cx="27403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현재 가지고 있는 포인트와 다음 등급까지 남은 포인트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등급별 적립 율</a:t>
            </a:r>
            <a:r>
              <a:rPr lang="en-US" altLang="ko-KR" sz="1050" b="1" dirty="0"/>
              <a:t>,</a:t>
            </a:r>
            <a:r>
              <a:rPr lang="ko-KR" altLang="en-US" sz="1050" b="1" dirty="0"/>
              <a:t> 할인 율을 볼 수 있다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96E59DF-1187-49A1-B2CB-08161A7480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63" y="3607330"/>
            <a:ext cx="2803002" cy="12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장바구니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23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6734976" y="158365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</a:t>
            </a:r>
            <a:r>
              <a:rPr lang="en-US" altLang="ko-KR" sz="1050" b="1" dirty="0"/>
              <a:t>/ </a:t>
            </a:r>
            <a:r>
              <a:rPr lang="ko-KR" altLang="en-US" sz="1050" b="1" dirty="0"/>
              <a:t>메뉴가 없을 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B9B7B-DD82-40E3-BC92-0BFC5C67C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0" y="1880995"/>
            <a:ext cx="3964899" cy="664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55B6BC-1106-45A9-80BE-65598880A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82" y="3114140"/>
            <a:ext cx="3964899" cy="186899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94B49C-F5D5-48BD-AB7D-E4C4AEE85598}"/>
              </a:ext>
            </a:extLst>
          </p:cNvPr>
          <p:cNvCxnSpPr>
            <a:cxnSpLocks/>
          </p:cNvCxnSpPr>
          <p:nvPr/>
        </p:nvCxnSpPr>
        <p:spPr>
          <a:xfrm flipV="1">
            <a:off x="3831130" y="2167747"/>
            <a:ext cx="2875320" cy="228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A548933-D2C5-4F70-8880-7C12B53D5B3B}"/>
              </a:ext>
            </a:extLst>
          </p:cNvPr>
          <p:cNvCxnSpPr>
            <a:cxnSpLocks/>
          </p:cNvCxnSpPr>
          <p:nvPr/>
        </p:nvCxnSpPr>
        <p:spPr>
          <a:xfrm flipV="1">
            <a:off x="4462616" y="2545503"/>
            <a:ext cx="2193454" cy="13014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1DB8C52-A1A5-4A65-90D0-B3907649DA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2" y="1887609"/>
            <a:ext cx="1934549" cy="19521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7F4D1B-5177-44A2-8696-D7DF31BC2C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60" y="4242154"/>
            <a:ext cx="1934548" cy="22043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DEFACB-BA40-484A-A9CF-DF4D6C14ED80}"/>
              </a:ext>
            </a:extLst>
          </p:cNvPr>
          <p:cNvSpPr txBox="1"/>
          <p:nvPr/>
        </p:nvSpPr>
        <p:spPr>
          <a:xfrm>
            <a:off x="6820774" y="394342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</a:t>
            </a:r>
            <a:r>
              <a:rPr lang="en-US" altLang="ko-KR" sz="1050" b="1" dirty="0"/>
              <a:t>/ </a:t>
            </a:r>
            <a:r>
              <a:rPr lang="ko-KR" altLang="en-US" sz="1050" b="1" dirty="0"/>
              <a:t>메뉴가 있을 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910490-DD71-4875-A258-C9C1F9AFAEF5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869725" y="2306683"/>
            <a:ext cx="2951049" cy="1763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5862FF-EC64-44EF-852C-CC84BA9AA64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513576" y="3873962"/>
            <a:ext cx="2307198" cy="1964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</a:t>
            </a:r>
            <a:r>
              <a:rPr lang="en-US" altLang="ko-KR" sz="2400" b="1" spc="-150" dirty="0">
                <a:solidFill>
                  <a:prstClr val="white"/>
                </a:solidFill>
              </a:rPr>
              <a:t>/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</a:t>
            </a:r>
            <a:r>
              <a:rPr lang="en-US" altLang="ko-KR" dirty="0"/>
              <a:t>/ </a:t>
            </a:r>
            <a:r>
              <a:rPr lang="ko-KR" altLang="en-US" dirty="0"/>
              <a:t>상품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1896682" y="393758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 페이지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7E2CD-A0C8-417B-BE6D-F9DA8329C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64" y="1844181"/>
            <a:ext cx="4232920" cy="151266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D75F29-6525-4250-A8CC-2EEC978AF871}"/>
              </a:ext>
            </a:extLst>
          </p:cNvPr>
          <p:cNvCxnSpPr>
            <a:cxnSpLocks/>
          </p:cNvCxnSpPr>
          <p:nvPr/>
        </p:nvCxnSpPr>
        <p:spPr>
          <a:xfrm flipH="1">
            <a:off x="2828764" y="2319703"/>
            <a:ext cx="1512168" cy="15771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F59342B-F291-439C-9FC1-D2B0CAD98698}"/>
              </a:ext>
            </a:extLst>
          </p:cNvPr>
          <p:cNvCxnSpPr>
            <a:cxnSpLocks/>
          </p:cNvCxnSpPr>
          <p:nvPr/>
        </p:nvCxnSpPr>
        <p:spPr>
          <a:xfrm flipH="1">
            <a:off x="2828764" y="2506997"/>
            <a:ext cx="1512168" cy="13964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B3FBD9-7794-4B70-8ACC-04572CC42A2A}"/>
              </a:ext>
            </a:extLst>
          </p:cNvPr>
          <p:cNvCxnSpPr>
            <a:cxnSpLocks/>
          </p:cNvCxnSpPr>
          <p:nvPr/>
        </p:nvCxnSpPr>
        <p:spPr>
          <a:xfrm flipH="1">
            <a:off x="2828764" y="2614654"/>
            <a:ext cx="1512168" cy="12888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A78BF68-62F3-4109-9A3D-7D007A079970}"/>
              </a:ext>
            </a:extLst>
          </p:cNvPr>
          <p:cNvCxnSpPr>
            <a:cxnSpLocks/>
          </p:cNvCxnSpPr>
          <p:nvPr/>
        </p:nvCxnSpPr>
        <p:spPr>
          <a:xfrm flipH="1">
            <a:off x="2828764" y="2711598"/>
            <a:ext cx="1512168" cy="11918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08951B7-E3AF-4F4C-A9A1-5D50A9F57289}"/>
              </a:ext>
            </a:extLst>
          </p:cNvPr>
          <p:cNvCxnSpPr>
            <a:cxnSpLocks/>
          </p:cNvCxnSpPr>
          <p:nvPr/>
        </p:nvCxnSpPr>
        <p:spPr>
          <a:xfrm flipH="1">
            <a:off x="2828764" y="2868171"/>
            <a:ext cx="1512168" cy="1028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ED27A72-BBF4-478D-969E-605A145DE248}"/>
              </a:ext>
            </a:extLst>
          </p:cNvPr>
          <p:cNvCxnSpPr>
            <a:cxnSpLocks/>
          </p:cNvCxnSpPr>
          <p:nvPr/>
        </p:nvCxnSpPr>
        <p:spPr>
          <a:xfrm>
            <a:off x="4528620" y="2930241"/>
            <a:ext cx="1036450" cy="9491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6AF8C6-647A-4CD3-BCC9-5B6D348186AC}"/>
              </a:ext>
            </a:extLst>
          </p:cNvPr>
          <p:cNvSpPr txBox="1"/>
          <p:nvPr/>
        </p:nvSpPr>
        <p:spPr>
          <a:xfrm>
            <a:off x="5084163" y="3928490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페이지 이동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64BFE80-D6E6-465A-B997-8FA233B95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24" y="4217531"/>
            <a:ext cx="2062799" cy="206588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BF0B919-5FC9-48B1-B3C8-CB1451247A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26" y="4183306"/>
            <a:ext cx="2052411" cy="228557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7A4548B-39D6-41B1-A7CB-B52C458C710E}"/>
              </a:ext>
            </a:extLst>
          </p:cNvPr>
          <p:cNvCxnSpPr>
            <a:cxnSpLocks/>
          </p:cNvCxnSpPr>
          <p:nvPr/>
        </p:nvCxnSpPr>
        <p:spPr>
          <a:xfrm flipV="1">
            <a:off x="5657261" y="4055448"/>
            <a:ext cx="1572902" cy="784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45FED2-5028-4531-846D-73ED78466D1F}"/>
              </a:ext>
            </a:extLst>
          </p:cNvPr>
          <p:cNvSpPr txBox="1"/>
          <p:nvPr/>
        </p:nvSpPr>
        <p:spPr>
          <a:xfrm>
            <a:off x="7466560" y="3078275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Sold out </a:t>
            </a:r>
            <a:r>
              <a:rPr lang="ko-KR" altLang="en-US" sz="1050" b="1" dirty="0"/>
              <a:t>일 때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41267FB-5800-4D40-8DA5-0BD7014B53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22604" r="51184" b="51237"/>
          <a:stretch/>
        </p:blipFill>
        <p:spPr>
          <a:xfrm>
            <a:off x="7353358" y="3285423"/>
            <a:ext cx="1295230" cy="17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0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(Event_Board)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64988"/>
              </p:ext>
            </p:extLst>
          </p:nvPr>
        </p:nvGraphicFramePr>
        <p:xfrm>
          <a:off x="714070" y="1485572"/>
          <a:ext cx="8418378" cy="47979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EVENT_BOARD_IMAGE_EXTENTION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EVENT_BOARD_VIEW_COUNT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EVENT_BOARD_START_DAY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EVENT_BOARD_END_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en-US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이벤트 종료일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상세 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상세 페이지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4915468" y="1906035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 상세 페이지 이동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64BFE80-D6E6-465A-B997-8FA233B95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" y="2249520"/>
            <a:ext cx="3550429" cy="3555744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7A4548B-39D6-41B1-A7CB-B52C458C710E}"/>
              </a:ext>
            </a:extLst>
          </p:cNvPr>
          <p:cNvCxnSpPr>
            <a:cxnSpLocks/>
          </p:cNvCxnSpPr>
          <p:nvPr/>
        </p:nvCxnSpPr>
        <p:spPr>
          <a:xfrm flipV="1">
            <a:off x="1567267" y="2040524"/>
            <a:ext cx="3337760" cy="19413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2158D2D-4D67-43A3-9E72-8A58D69CA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5" y="2223429"/>
            <a:ext cx="2435315" cy="3604653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D3F7B5-CAEE-4EE0-A37A-130D7AA71C5F}"/>
              </a:ext>
            </a:extLst>
          </p:cNvPr>
          <p:cNvCxnSpPr>
            <a:cxnSpLocks/>
          </p:cNvCxnSpPr>
          <p:nvPr/>
        </p:nvCxnSpPr>
        <p:spPr>
          <a:xfrm>
            <a:off x="6568153" y="2687561"/>
            <a:ext cx="86461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41EFE8-C3BD-4A39-A899-9E8B8DEED39C}"/>
              </a:ext>
            </a:extLst>
          </p:cNvPr>
          <p:cNvSpPr txBox="1"/>
          <p:nvPr/>
        </p:nvSpPr>
        <p:spPr>
          <a:xfrm>
            <a:off x="7363940" y="256060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 이미지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07C985-7889-4556-BF2B-CCE01F90AF2A}"/>
              </a:ext>
            </a:extLst>
          </p:cNvPr>
          <p:cNvCxnSpPr>
            <a:cxnSpLocks/>
          </p:cNvCxnSpPr>
          <p:nvPr/>
        </p:nvCxnSpPr>
        <p:spPr>
          <a:xfrm flipV="1">
            <a:off x="6393160" y="3506350"/>
            <a:ext cx="1049168" cy="152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E22E9B-1435-4F8E-9302-4026395F4831}"/>
              </a:ext>
            </a:extLst>
          </p:cNvPr>
          <p:cNvSpPr txBox="1"/>
          <p:nvPr/>
        </p:nvSpPr>
        <p:spPr>
          <a:xfrm>
            <a:off x="7385897" y="3367090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 이름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9834EF-D7F2-4B10-B9F4-C6B37CA99F67}"/>
              </a:ext>
            </a:extLst>
          </p:cNvPr>
          <p:cNvCxnSpPr>
            <a:cxnSpLocks/>
          </p:cNvCxnSpPr>
          <p:nvPr/>
        </p:nvCxnSpPr>
        <p:spPr>
          <a:xfrm flipV="1">
            <a:off x="6917744" y="5271845"/>
            <a:ext cx="388344" cy="2665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556FCA-810E-44B0-AD86-00307BA0E408}"/>
              </a:ext>
            </a:extLst>
          </p:cNvPr>
          <p:cNvSpPr txBox="1"/>
          <p:nvPr/>
        </p:nvSpPr>
        <p:spPr>
          <a:xfrm>
            <a:off x="7451039" y="393396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 가격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DE5A34-506B-40FC-BD2C-82EB90E9C8A5}"/>
              </a:ext>
            </a:extLst>
          </p:cNvPr>
          <p:cNvCxnSpPr>
            <a:cxnSpLocks/>
          </p:cNvCxnSpPr>
          <p:nvPr/>
        </p:nvCxnSpPr>
        <p:spPr>
          <a:xfrm>
            <a:off x="6285009" y="3863492"/>
            <a:ext cx="1193399" cy="1834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5216D8-A5E6-443A-990C-396F8C8A363F}"/>
              </a:ext>
            </a:extLst>
          </p:cNvPr>
          <p:cNvSpPr txBox="1"/>
          <p:nvPr/>
        </p:nvSpPr>
        <p:spPr>
          <a:xfrm>
            <a:off x="7257257" y="457865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해당 메뉴의 영양 성분 표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0B3264-6E67-43D8-960D-808B4F2F8024}"/>
              </a:ext>
            </a:extLst>
          </p:cNvPr>
          <p:cNvCxnSpPr>
            <a:cxnSpLocks/>
          </p:cNvCxnSpPr>
          <p:nvPr/>
        </p:nvCxnSpPr>
        <p:spPr>
          <a:xfrm>
            <a:off x="5898845" y="4585331"/>
            <a:ext cx="1400268" cy="985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4DCF82-2FEB-4A03-829D-14FA18CE4F72}"/>
              </a:ext>
            </a:extLst>
          </p:cNvPr>
          <p:cNvSpPr txBox="1"/>
          <p:nvPr/>
        </p:nvSpPr>
        <p:spPr>
          <a:xfrm>
            <a:off x="7257256" y="519130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해당 메뉴의 리뷰</a:t>
            </a:r>
          </a:p>
        </p:txBody>
      </p:sp>
    </p:spTree>
    <p:extLst>
      <p:ext uri="{BB962C8B-B14F-4D97-AF65-F5344CB8AC3E}">
        <p14:creationId xmlns:p14="http://schemas.microsoft.com/office/powerpoint/2010/main" val="195759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기프티콘</a:t>
            </a:r>
            <a:r>
              <a:rPr lang="ko-KR" altLang="en-US" sz="2400" b="1" spc="-150" dirty="0">
                <a:solidFill>
                  <a:prstClr val="white"/>
                </a:solidFill>
              </a:rPr>
              <a:t> 구매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기프티콘</a:t>
            </a:r>
            <a:r>
              <a:rPr lang="ko-KR" altLang="en-US" dirty="0"/>
              <a:t> 구매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58D2D-4D67-43A3-9E72-8A58D69CAD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" y="1782108"/>
            <a:ext cx="1693024" cy="25059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92C4D8-F3CA-40B1-ADC3-37B5251C21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82" y="1750506"/>
            <a:ext cx="1722679" cy="2762227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7088FC-8E4E-4056-BE76-018F5518FF92}"/>
              </a:ext>
            </a:extLst>
          </p:cNvPr>
          <p:cNvCxnSpPr>
            <a:cxnSpLocks/>
          </p:cNvCxnSpPr>
          <p:nvPr/>
        </p:nvCxnSpPr>
        <p:spPr>
          <a:xfrm>
            <a:off x="1998454" y="3035080"/>
            <a:ext cx="108233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D9A2802-526B-4C1F-826A-36F9809CD7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853016" y="1993403"/>
            <a:ext cx="2284638" cy="183165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11106E-920C-4B1A-B6FF-341755505FC3}"/>
              </a:ext>
            </a:extLst>
          </p:cNvPr>
          <p:cNvCxnSpPr>
            <a:cxnSpLocks/>
          </p:cNvCxnSpPr>
          <p:nvPr/>
        </p:nvCxnSpPr>
        <p:spPr>
          <a:xfrm flipV="1">
            <a:off x="4304928" y="2780928"/>
            <a:ext cx="720080" cy="720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FE2FF13-7D00-4B3C-8068-3ED36CF9424E}"/>
              </a:ext>
            </a:extLst>
          </p:cNvPr>
          <p:cNvCxnSpPr>
            <a:cxnSpLocks/>
          </p:cNvCxnSpPr>
          <p:nvPr/>
        </p:nvCxnSpPr>
        <p:spPr>
          <a:xfrm>
            <a:off x="6169560" y="2270103"/>
            <a:ext cx="1375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E57FE4-CD2B-4EE7-8BF8-F16F44862217}"/>
              </a:ext>
            </a:extLst>
          </p:cNvPr>
          <p:cNvSpPr txBox="1"/>
          <p:nvPr/>
        </p:nvSpPr>
        <p:spPr>
          <a:xfrm>
            <a:off x="7617296" y="213160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주문자 정보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3EEDD3F-6118-424F-AFC1-1E503E4822BA}"/>
              </a:ext>
            </a:extLst>
          </p:cNvPr>
          <p:cNvCxnSpPr>
            <a:cxnSpLocks/>
          </p:cNvCxnSpPr>
          <p:nvPr/>
        </p:nvCxnSpPr>
        <p:spPr>
          <a:xfrm>
            <a:off x="6186519" y="2918214"/>
            <a:ext cx="1375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6F8E42-6427-4F66-839B-C292B8A27AFE}"/>
              </a:ext>
            </a:extLst>
          </p:cNvPr>
          <p:cNvSpPr txBox="1"/>
          <p:nvPr/>
        </p:nvSpPr>
        <p:spPr>
          <a:xfrm>
            <a:off x="7634255" y="277971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결제금액 확인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F46691-BCC1-4A57-9253-6343271A5341}"/>
              </a:ext>
            </a:extLst>
          </p:cNvPr>
          <p:cNvCxnSpPr>
            <a:cxnSpLocks/>
          </p:cNvCxnSpPr>
          <p:nvPr/>
        </p:nvCxnSpPr>
        <p:spPr>
          <a:xfrm>
            <a:off x="6186519" y="3427825"/>
            <a:ext cx="13757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3715D96-6974-49B1-9820-49B880466F27}"/>
              </a:ext>
            </a:extLst>
          </p:cNvPr>
          <p:cNvSpPr txBox="1"/>
          <p:nvPr/>
        </p:nvSpPr>
        <p:spPr>
          <a:xfrm>
            <a:off x="7634255" y="3289325"/>
            <a:ext cx="135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포인트 사용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현재 사용 안함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9692C16-47FD-4A57-B4BC-DDFE6B9800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16" y="4501332"/>
            <a:ext cx="1822040" cy="111903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132295-D5B5-4790-A253-9182313FBF44}"/>
              </a:ext>
            </a:extLst>
          </p:cNvPr>
          <p:cNvSpPr txBox="1"/>
          <p:nvPr/>
        </p:nvSpPr>
        <p:spPr>
          <a:xfrm>
            <a:off x="5270185" y="419737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1000p </a:t>
            </a:r>
            <a:r>
              <a:rPr lang="ko-KR" altLang="en-US" sz="1200" dirty="0"/>
              <a:t>사용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892FA7E-3C37-4D8B-9CFF-4C38C1A1BEBB}"/>
              </a:ext>
            </a:extLst>
          </p:cNvPr>
          <p:cNvCxnSpPr>
            <a:cxnSpLocks/>
          </p:cNvCxnSpPr>
          <p:nvPr/>
        </p:nvCxnSpPr>
        <p:spPr>
          <a:xfrm flipH="1">
            <a:off x="5766064" y="3427825"/>
            <a:ext cx="420455" cy="7996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EE349029-3AB9-47D5-B311-73D6734D4B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34" y="4480835"/>
            <a:ext cx="1918902" cy="12096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046182B-8507-42F5-BDC6-283ED1DF4DF1}"/>
              </a:ext>
            </a:extLst>
          </p:cNvPr>
          <p:cNvSpPr txBox="1"/>
          <p:nvPr/>
        </p:nvSpPr>
        <p:spPr>
          <a:xfrm>
            <a:off x="6963906" y="4161432"/>
            <a:ext cx="1688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</a:t>
            </a:r>
            <a:r>
              <a:rPr lang="ko-KR" altLang="en-US" sz="1200" dirty="0"/>
              <a:t>원 제외 전액 사용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415154-87A9-468E-BA54-2CD31F49561B}"/>
              </a:ext>
            </a:extLst>
          </p:cNvPr>
          <p:cNvCxnSpPr>
            <a:cxnSpLocks/>
          </p:cNvCxnSpPr>
          <p:nvPr/>
        </p:nvCxnSpPr>
        <p:spPr>
          <a:xfrm>
            <a:off x="6186519" y="3427824"/>
            <a:ext cx="1201258" cy="7425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기프티콘</a:t>
            </a:r>
            <a:r>
              <a:rPr lang="ko-KR" altLang="en-US" sz="2400" b="1" spc="-150" dirty="0">
                <a:solidFill>
                  <a:prstClr val="white"/>
                </a:solidFill>
              </a:rPr>
              <a:t> 구매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기프티콘</a:t>
            </a:r>
            <a:r>
              <a:rPr lang="ko-KR" altLang="en-US" dirty="0"/>
              <a:t> 구매 페이지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92C4D8-F3CA-40B1-ADC3-37B5251C2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4" y="1677437"/>
            <a:ext cx="1722679" cy="2762227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F46691-BCC1-4A57-9253-6343271A5341}"/>
              </a:ext>
            </a:extLst>
          </p:cNvPr>
          <p:cNvCxnSpPr>
            <a:cxnSpLocks/>
          </p:cNvCxnSpPr>
          <p:nvPr/>
        </p:nvCxnSpPr>
        <p:spPr>
          <a:xfrm flipV="1">
            <a:off x="2432720" y="2473976"/>
            <a:ext cx="653983" cy="1768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2132295-D5B5-4790-A253-9182313FBF44}"/>
              </a:ext>
            </a:extLst>
          </p:cNvPr>
          <p:cNvSpPr txBox="1"/>
          <p:nvPr/>
        </p:nvSpPr>
        <p:spPr>
          <a:xfrm>
            <a:off x="3086703" y="156865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 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236272-6C55-4D57-8F44-F621AF6CCB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1904136"/>
            <a:ext cx="2827771" cy="2100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748C0F-370B-4CF9-80C4-3F06B970CA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9" y="1918189"/>
            <a:ext cx="1489020" cy="10873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3CD9DF-5BE0-48F2-B7AB-4641D8B8D803}"/>
              </a:ext>
            </a:extLst>
          </p:cNvPr>
          <p:cNvSpPr txBox="1"/>
          <p:nvPr/>
        </p:nvSpPr>
        <p:spPr>
          <a:xfrm>
            <a:off x="6472341" y="152100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카카오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3D19B1-8ACF-4BA4-A1C7-3793198250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76" y="1918189"/>
            <a:ext cx="842010" cy="10873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CFB73B1-FBDD-45EB-A316-6ECD3F005A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8" y="3611645"/>
            <a:ext cx="1489021" cy="10911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0B3795-B4F1-44B2-A742-1C2C7F4D4677}"/>
              </a:ext>
            </a:extLst>
          </p:cNvPr>
          <p:cNvSpPr txBox="1"/>
          <p:nvPr/>
        </p:nvSpPr>
        <p:spPr>
          <a:xfrm>
            <a:off x="6490727" y="324635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A926CA-6B21-4456-98A8-69D750594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76" y="3580051"/>
            <a:ext cx="821340" cy="100107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7B5FCF4-39B0-4DE6-96E3-0F01B7DAD7FC}"/>
              </a:ext>
            </a:extLst>
          </p:cNvPr>
          <p:cNvSpPr txBox="1"/>
          <p:nvPr/>
        </p:nvSpPr>
        <p:spPr>
          <a:xfrm>
            <a:off x="6477525" y="486990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일반 카드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1008F9-CC57-437A-A893-4C9190B246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61" y="5264465"/>
            <a:ext cx="1489021" cy="1083254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00F89CF-6DDB-453E-8043-A78B5C82DCF2}"/>
              </a:ext>
            </a:extLst>
          </p:cNvPr>
          <p:cNvCxnSpPr>
            <a:cxnSpLocks/>
          </p:cNvCxnSpPr>
          <p:nvPr/>
        </p:nvCxnSpPr>
        <p:spPr>
          <a:xfrm flipV="1">
            <a:off x="5045468" y="1697813"/>
            <a:ext cx="1437185" cy="8843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CBDBDA5-1119-402D-88AA-C635BFD2116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068020" y="2686677"/>
            <a:ext cx="1422707" cy="698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CE97EE-2449-4896-BDBA-FFD9C0381CB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706719" y="3003497"/>
            <a:ext cx="1770806" cy="20049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B4B1D1AA-D643-4CF8-966A-ED96EC7DBD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56" y="4657428"/>
            <a:ext cx="1651139" cy="4877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A221F2C-F42B-4BCB-BE79-583EE2ACA93F}"/>
              </a:ext>
            </a:extLst>
          </p:cNvPr>
          <p:cNvSpPr txBox="1"/>
          <p:nvPr/>
        </p:nvSpPr>
        <p:spPr>
          <a:xfrm>
            <a:off x="3470679" y="428118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 성공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BAD122-A76F-40C2-BFA5-91C98C47D1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56" y="5547614"/>
            <a:ext cx="1658873" cy="545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09AFB65-ABAE-4299-823C-E69187BE652E}"/>
              </a:ext>
            </a:extLst>
          </p:cNvPr>
          <p:cNvSpPr txBox="1"/>
          <p:nvPr/>
        </p:nvSpPr>
        <p:spPr>
          <a:xfrm>
            <a:off x="3507856" y="523705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 실패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C523698-CD25-4E6C-9A8A-8E0CE8C181B1}"/>
              </a:ext>
            </a:extLst>
          </p:cNvPr>
          <p:cNvCxnSpPr>
            <a:cxnSpLocks/>
          </p:cNvCxnSpPr>
          <p:nvPr/>
        </p:nvCxnSpPr>
        <p:spPr>
          <a:xfrm flipH="1">
            <a:off x="5008187" y="2919156"/>
            <a:ext cx="1297839" cy="1736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C901610-69E9-4A34-A1FE-794DFAA1F91E}"/>
              </a:ext>
            </a:extLst>
          </p:cNvPr>
          <p:cNvCxnSpPr>
            <a:cxnSpLocks/>
          </p:cNvCxnSpPr>
          <p:nvPr/>
        </p:nvCxnSpPr>
        <p:spPr>
          <a:xfrm flipH="1">
            <a:off x="5023764" y="4225439"/>
            <a:ext cx="1282261" cy="677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300901-92C4-4DB0-9F5D-870C98C39736}"/>
              </a:ext>
            </a:extLst>
          </p:cNvPr>
          <p:cNvCxnSpPr>
            <a:cxnSpLocks/>
          </p:cNvCxnSpPr>
          <p:nvPr/>
        </p:nvCxnSpPr>
        <p:spPr>
          <a:xfrm flipH="1" flipV="1">
            <a:off x="5083597" y="5191354"/>
            <a:ext cx="1282261" cy="7910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3F02DB-FC3C-4F1C-9776-DCCEC99AAEC4}"/>
              </a:ext>
            </a:extLst>
          </p:cNvPr>
          <p:cNvSpPr/>
          <p:nvPr/>
        </p:nvSpPr>
        <p:spPr>
          <a:xfrm>
            <a:off x="3376877" y="4157199"/>
            <a:ext cx="2048714" cy="2190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169B4-449F-4932-93AE-72E4C7FC74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0787" y="4582409"/>
            <a:ext cx="899650" cy="1600178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577BE3-A19A-4D71-89DE-13B26D56A4A2}"/>
              </a:ext>
            </a:extLst>
          </p:cNvPr>
          <p:cNvCxnSpPr>
            <a:cxnSpLocks/>
          </p:cNvCxnSpPr>
          <p:nvPr/>
        </p:nvCxnSpPr>
        <p:spPr>
          <a:xfrm flipH="1">
            <a:off x="2576736" y="5208672"/>
            <a:ext cx="90576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1645F41-1488-49C1-B645-D7107AF60A6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2" y="4581128"/>
            <a:ext cx="791018" cy="17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상세 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상세 페이지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4915468" y="1906035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상세 페이지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1EFE8-C3BD-4A39-A899-9E8B8DEED39C}"/>
              </a:ext>
            </a:extLst>
          </p:cNvPr>
          <p:cNvSpPr txBox="1"/>
          <p:nvPr/>
        </p:nvSpPr>
        <p:spPr>
          <a:xfrm>
            <a:off x="7363940" y="256060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이미지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22E9B-1435-4F8E-9302-4026395F4831}"/>
              </a:ext>
            </a:extLst>
          </p:cNvPr>
          <p:cNvSpPr txBox="1"/>
          <p:nvPr/>
        </p:nvSpPr>
        <p:spPr>
          <a:xfrm>
            <a:off x="7363939" y="305532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이름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9834EF-D7F2-4B10-B9F4-C6B37CA99F67}"/>
              </a:ext>
            </a:extLst>
          </p:cNvPr>
          <p:cNvCxnSpPr>
            <a:cxnSpLocks/>
          </p:cNvCxnSpPr>
          <p:nvPr/>
        </p:nvCxnSpPr>
        <p:spPr>
          <a:xfrm>
            <a:off x="6573276" y="5271845"/>
            <a:ext cx="6119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556FCA-810E-44B0-AD86-00307BA0E408}"/>
              </a:ext>
            </a:extLst>
          </p:cNvPr>
          <p:cNvSpPr txBox="1"/>
          <p:nvPr/>
        </p:nvSpPr>
        <p:spPr>
          <a:xfrm>
            <a:off x="7363938" y="351504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가격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216D8-A5E6-443A-990C-396F8C8A363F}"/>
              </a:ext>
            </a:extLst>
          </p:cNvPr>
          <p:cNvSpPr txBox="1"/>
          <p:nvPr/>
        </p:nvSpPr>
        <p:spPr>
          <a:xfrm>
            <a:off x="7257256" y="432090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유의 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DCF82-2FEB-4A03-829D-14FA18CE4F72}"/>
              </a:ext>
            </a:extLst>
          </p:cNvPr>
          <p:cNvSpPr txBox="1"/>
          <p:nvPr/>
        </p:nvSpPr>
        <p:spPr>
          <a:xfrm>
            <a:off x="7230397" y="515510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해당 상품의 리뷰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298A0-3F0F-4714-BC0C-C759EBA99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6" y="2008581"/>
            <a:ext cx="3023602" cy="33670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7517CB-D968-4B1A-BD9A-2F63442B33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853" y="2317422"/>
            <a:ext cx="2056423" cy="317625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8C0E02-86FD-4CCD-A4AE-D2D2DD1C4A05}"/>
              </a:ext>
            </a:extLst>
          </p:cNvPr>
          <p:cNvCxnSpPr>
            <a:cxnSpLocks/>
          </p:cNvCxnSpPr>
          <p:nvPr/>
        </p:nvCxnSpPr>
        <p:spPr>
          <a:xfrm flipV="1">
            <a:off x="1536205" y="2094368"/>
            <a:ext cx="3416795" cy="932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607B331-F5B9-4570-8B21-DAE2262A723C}"/>
              </a:ext>
            </a:extLst>
          </p:cNvPr>
          <p:cNvCxnSpPr>
            <a:cxnSpLocks/>
          </p:cNvCxnSpPr>
          <p:nvPr/>
        </p:nvCxnSpPr>
        <p:spPr>
          <a:xfrm>
            <a:off x="6177136" y="2687561"/>
            <a:ext cx="118680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6A2FE9-6776-4367-A3D4-9D8586A3A8B8}"/>
              </a:ext>
            </a:extLst>
          </p:cNvPr>
          <p:cNvCxnSpPr>
            <a:cxnSpLocks/>
          </p:cNvCxnSpPr>
          <p:nvPr/>
        </p:nvCxnSpPr>
        <p:spPr>
          <a:xfrm flipV="1">
            <a:off x="6074395" y="3199456"/>
            <a:ext cx="1311502" cy="3381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B3916EA-CA36-4C64-B5C5-09D83D576A01}"/>
              </a:ext>
            </a:extLst>
          </p:cNvPr>
          <p:cNvCxnSpPr>
            <a:cxnSpLocks/>
          </p:cNvCxnSpPr>
          <p:nvPr/>
        </p:nvCxnSpPr>
        <p:spPr>
          <a:xfrm>
            <a:off x="5976576" y="3668936"/>
            <a:ext cx="14093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AD95B6-C551-45A3-885B-82137F2575EC}"/>
              </a:ext>
            </a:extLst>
          </p:cNvPr>
          <p:cNvCxnSpPr>
            <a:cxnSpLocks/>
          </p:cNvCxnSpPr>
          <p:nvPr/>
        </p:nvCxnSpPr>
        <p:spPr>
          <a:xfrm>
            <a:off x="6030012" y="4442292"/>
            <a:ext cx="1227244" cy="1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3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주문 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주문 페이지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3222446" y="154120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장바구니 페이지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517CB-D968-4B1A-BD9A-2F63442B33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" y="1694658"/>
            <a:ext cx="2056423" cy="31762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99E422-D089-426E-8CFC-791FF717DF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6" y="1824411"/>
            <a:ext cx="1866179" cy="210864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3FCED-F726-45CC-987D-2F11AE6EB19B}"/>
              </a:ext>
            </a:extLst>
          </p:cNvPr>
          <p:cNvCxnSpPr>
            <a:cxnSpLocks/>
          </p:cNvCxnSpPr>
          <p:nvPr/>
        </p:nvCxnSpPr>
        <p:spPr>
          <a:xfrm flipV="1">
            <a:off x="2166469" y="1816372"/>
            <a:ext cx="1168166" cy="140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DC1C45D-FB1F-4DBF-925E-5E6BA1B533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98" y="4200617"/>
            <a:ext cx="1379355" cy="7848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55416C-934D-4D6B-8DB9-FC5DA3B0B187}"/>
              </a:ext>
            </a:extLst>
          </p:cNvPr>
          <p:cNvSpPr txBox="1"/>
          <p:nvPr/>
        </p:nvSpPr>
        <p:spPr>
          <a:xfrm>
            <a:off x="3372693" y="5019588"/>
            <a:ext cx="1864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소셜 </a:t>
            </a:r>
            <a:r>
              <a:rPr lang="ko-KR" altLang="en-US" sz="1050" b="1" dirty="0" err="1"/>
              <a:t>로그인일</a:t>
            </a:r>
            <a:r>
              <a:rPr lang="ko-KR" altLang="en-US" sz="1050" b="1" dirty="0"/>
              <a:t> 때</a:t>
            </a:r>
            <a:endParaRPr lang="en-US" altLang="ko-KR" sz="1050" b="1" dirty="0"/>
          </a:p>
          <a:p>
            <a:r>
              <a:rPr lang="ko-KR" altLang="en-US" sz="1050" b="1" dirty="0"/>
              <a:t>개인정보 수정 페이지에서 </a:t>
            </a:r>
            <a:endParaRPr lang="en-US" altLang="ko-KR" sz="1050" b="1" dirty="0"/>
          </a:p>
          <a:p>
            <a:r>
              <a:rPr lang="ko-KR" altLang="en-US" sz="1050" b="1" dirty="0"/>
              <a:t>개인정보 입력 후 구매 가능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F3368DD-342B-433B-8A85-5ADEFAA27D9C}"/>
              </a:ext>
            </a:extLst>
          </p:cNvPr>
          <p:cNvCxnSpPr>
            <a:cxnSpLocks/>
          </p:cNvCxnSpPr>
          <p:nvPr/>
        </p:nvCxnSpPr>
        <p:spPr>
          <a:xfrm flipH="1">
            <a:off x="4016896" y="3734917"/>
            <a:ext cx="576065" cy="9966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04E9201-12B9-4392-A521-179949C720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17" y="1814392"/>
            <a:ext cx="1643213" cy="15753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FADE559-8847-4D87-9EEB-0241E1CE4F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17" y="3521180"/>
            <a:ext cx="1643213" cy="171771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0D9C3A8-9DCD-4300-9495-2709804DE651}"/>
              </a:ext>
            </a:extLst>
          </p:cNvPr>
          <p:cNvCxnSpPr>
            <a:cxnSpLocks/>
          </p:cNvCxnSpPr>
          <p:nvPr/>
        </p:nvCxnSpPr>
        <p:spPr>
          <a:xfrm flipV="1">
            <a:off x="4736976" y="3481001"/>
            <a:ext cx="576065" cy="253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D47746B-6A3C-4856-BF79-0645E7DA6787}"/>
              </a:ext>
            </a:extLst>
          </p:cNvPr>
          <p:cNvSpPr txBox="1"/>
          <p:nvPr/>
        </p:nvSpPr>
        <p:spPr>
          <a:xfrm>
            <a:off x="5332081" y="157792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페이지 이동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D35520C-204F-4DAB-B34E-B9FFEF5B9E8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62" y="1838211"/>
            <a:ext cx="1913057" cy="585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9C6659D-E5B8-4259-905A-D712E73F7A80}"/>
              </a:ext>
            </a:extLst>
          </p:cNvPr>
          <p:cNvSpPr txBox="1"/>
          <p:nvPr/>
        </p:nvSpPr>
        <p:spPr>
          <a:xfrm>
            <a:off x="6989421" y="154570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받으시는 분 미 입력 시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B4529D2-2F85-407B-ADDA-5C9757A91022}"/>
              </a:ext>
            </a:extLst>
          </p:cNvPr>
          <p:cNvCxnSpPr>
            <a:cxnSpLocks/>
          </p:cNvCxnSpPr>
          <p:nvPr/>
        </p:nvCxnSpPr>
        <p:spPr>
          <a:xfrm flipV="1">
            <a:off x="6350766" y="2130943"/>
            <a:ext cx="638655" cy="15631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88476E61-113A-45A7-9E4A-5B8ECF2ECD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8" y="3075060"/>
            <a:ext cx="2030876" cy="84423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F014723-8788-480D-9A01-43E17065B407}"/>
              </a:ext>
            </a:extLst>
          </p:cNvPr>
          <p:cNvSpPr txBox="1"/>
          <p:nvPr/>
        </p:nvSpPr>
        <p:spPr>
          <a:xfrm>
            <a:off x="7015508" y="273612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받으시는 분 다를 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0447BAB-2B63-4294-BC4D-521BCF7B4C5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2"/>
          <a:stretch/>
        </p:blipFill>
        <p:spPr>
          <a:xfrm>
            <a:off x="6937790" y="4445997"/>
            <a:ext cx="2054886" cy="7949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98B28F1-6695-4135-98B4-C1E311389D18}"/>
              </a:ext>
            </a:extLst>
          </p:cNvPr>
          <p:cNvSpPr txBox="1"/>
          <p:nvPr/>
        </p:nvSpPr>
        <p:spPr>
          <a:xfrm>
            <a:off x="7007994" y="408037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받으시는 분 동일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3380462-A9ED-42F6-8238-64A5008673D3}"/>
              </a:ext>
            </a:extLst>
          </p:cNvPr>
          <p:cNvCxnSpPr>
            <a:cxnSpLocks/>
          </p:cNvCxnSpPr>
          <p:nvPr/>
        </p:nvCxnSpPr>
        <p:spPr>
          <a:xfrm flipV="1">
            <a:off x="6319790" y="3674889"/>
            <a:ext cx="688204" cy="192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1BC184C-84DA-4C2F-93F6-D4FA74F0A660}"/>
              </a:ext>
            </a:extLst>
          </p:cNvPr>
          <p:cNvCxnSpPr>
            <a:cxnSpLocks/>
          </p:cNvCxnSpPr>
          <p:nvPr/>
        </p:nvCxnSpPr>
        <p:spPr>
          <a:xfrm>
            <a:off x="6350766" y="3709203"/>
            <a:ext cx="657228" cy="8614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4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주문 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주문 완료 페이지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733EA1-62F8-40EE-B1D8-2FD9C9440FB0}"/>
              </a:ext>
            </a:extLst>
          </p:cNvPr>
          <p:cNvSpPr txBox="1"/>
          <p:nvPr/>
        </p:nvSpPr>
        <p:spPr>
          <a:xfrm>
            <a:off x="2968211" y="178660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결제 후 주문 완료 페이지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4E9201-12B9-4392-A521-179949C72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0" y="1814392"/>
            <a:ext cx="1643213" cy="15753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FADE559-8847-4D87-9EEB-0241E1CE4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0" y="3521180"/>
            <a:ext cx="1643213" cy="1717711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5383A95-F97B-44F6-A0DD-96A31DDCE3EB}"/>
              </a:ext>
            </a:extLst>
          </p:cNvPr>
          <p:cNvCxnSpPr>
            <a:cxnSpLocks/>
          </p:cNvCxnSpPr>
          <p:nvPr/>
        </p:nvCxnSpPr>
        <p:spPr>
          <a:xfrm flipV="1">
            <a:off x="2319589" y="2126557"/>
            <a:ext cx="648622" cy="29108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217EED4-3196-4C8D-9D81-0A23A92A61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89" y="2040524"/>
            <a:ext cx="1712352" cy="1575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9FC61C-2DEA-4D2B-A2FE-0E065FAB0C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11" y="3718834"/>
            <a:ext cx="1730987" cy="1721039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24691A-9632-4D3A-AD5C-BFE9A6188D18}"/>
              </a:ext>
            </a:extLst>
          </p:cNvPr>
          <p:cNvCxnSpPr>
            <a:cxnSpLocks/>
          </p:cNvCxnSpPr>
          <p:nvPr/>
        </p:nvCxnSpPr>
        <p:spPr>
          <a:xfrm>
            <a:off x="4513576" y="2780928"/>
            <a:ext cx="12703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AC0364-0B64-4857-9EA3-D3213AB065E9}"/>
              </a:ext>
            </a:extLst>
          </p:cNvPr>
          <p:cNvSpPr txBox="1"/>
          <p:nvPr/>
        </p:nvSpPr>
        <p:spPr>
          <a:xfrm>
            <a:off x="5756652" y="260851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정보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BB74E58-2E1E-4E79-B615-BF4C0667F95D}"/>
              </a:ext>
            </a:extLst>
          </p:cNvPr>
          <p:cNvCxnSpPr>
            <a:cxnSpLocks/>
          </p:cNvCxnSpPr>
          <p:nvPr/>
        </p:nvCxnSpPr>
        <p:spPr>
          <a:xfrm>
            <a:off x="4575599" y="3351025"/>
            <a:ext cx="12703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9A7F884-0799-4955-B12E-D25009C2B5AC}"/>
              </a:ext>
            </a:extLst>
          </p:cNvPr>
          <p:cNvSpPr txBox="1"/>
          <p:nvPr/>
        </p:nvSpPr>
        <p:spPr>
          <a:xfrm>
            <a:off x="5818675" y="317860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주문자 정보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B7B0EEA-90CE-418F-A880-3ACEE7AA6F0F}"/>
              </a:ext>
            </a:extLst>
          </p:cNvPr>
          <p:cNvCxnSpPr>
            <a:cxnSpLocks/>
          </p:cNvCxnSpPr>
          <p:nvPr/>
        </p:nvCxnSpPr>
        <p:spPr>
          <a:xfrm>
            <a:off x="4549704" y="4076622"/>
            <a:ext cx="12703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394056-28CA-47E5-8646-9B9CAE8DF878}"/>
              </a:ext>
            </a:extLst>
          </p:cNvPr>
          <p:cNvSpPr txBox="1"/>
          <p:nvPr/>
        </p:nvSpPr>
        <p:spPr>
          <a:xfrm>
            <a:off x="5792780" y="390420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받으실 분 정보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ED6A319-1326-41BE-AFD8-D4D4198363D7}"/>
              </a:ext>
            </a:extLst>
          </p:cNvPr>
          <p:cNvCxnSpPr>
            <a:cxnSpLocks/>
          </p:cNvCxnSpPr>
          <p:nvPr/>
        </p:nvCxnSpPr>
        <p:spPr>
          <a:xfrm>
            <a:off x="4549704" y="4740333"/>
            <a:ext cx="12703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4F75F24-675E-4F90-9774-154EBAF5625C}"/>
              </a:ext>
            </a:extLst>
          </p:cNvPr>
          <p:cNvSpPr txBox="1"/>
          <p:nvPr/>
        </p:nvSpPr>
        <p:spPr>
          <a:xfrm>
            <a:off x="5792780" y="456791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결제내역 정보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D2954B-B24A-4110-816F-456F27855A5C}"/>
              </a:ext>
            </a:extLst>
          </p:cNvPr>
          <p:cNvCxnSpPr>
            <a:cxnSpLocks/>
          </p:cNvCxnSpPr>
          <p:nvPr/>
        </p:nvCxnSpPr>
        <p:spPr>
          <a:xfrm>
            <a:off x="4486309" y="5248906"/>
            <a:ext cx="12703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F638FC-4F48-4B70-BF39-7C7BBA13A17D}"/>
              </a:ext>
            </a:extLst>
          </p:cNvPr>
          <p:cNvSpPr txBox="1"/>
          <p:nvPr/>
        </p:nvSpPr>
        <p:spPr>
          <a:xfrm>
            <a:off x="5743096" y="511002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상품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19516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주문 내역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내역 페이지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AC0364-0B64-4857-9EA3-D3213AB065E9}"/>
              </a:ext>
            </a:extLst>
          </p:cNvPr>
          <p:cNvSpPr txBox="1"/>
          <p:nvPr/>
        </p:nvSpPr>
        <p:spPr>
          <a:xfrm>
            <a:off x="1011234" y="178211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내역 아무것도 없을 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6F4E54-36FD-470B-89FF-300034D28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075033"/>
            <a:ext cx="1296145" cy="1051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19ADE-0C11-492E-99CF-5B2668BB7E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613141"/>
            <a:ext cx="2316699" cy="24081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CEC098-548E-4873-ACDB-C0BE9AA39D23}"/>
              </a:ext>
            </a:extLst>
          </p:cNvPr>
          <p:cNvSpPr txBox="1"/>
          <p:nvPr/>
        </p:nvSpPr>
        <p:spPr>
          <a:xfrm>
            <a:off x="1262845" y="3229015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내역 있을 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B2BD2FA-B7B3-4C67-9D87-BC673957484E}"/>
              </a:ext>
            </a:extLst>
          </p:cNvPr>
          <p:cNvCxnSpPr>
            <a:cxnSpLocks/>
          </p:cNvCxnSpPr>
          <p:nvPr/>
        </p:nvCxnSpPr>
        <p:spPr>
          <a:xfrm>
            <a:off x="1943315" y="5109676"/>
            <a:ext cx="14975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AA6A3DCF-924A-46A2-8FE1-323E1608A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4561483"/>
            <a:ext cx="3146771" cy="12658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4438EB8-20D5-41D0-9C5E-F313797A8387}"/>
              </a:ext>
            </a:extLst>
          </p:cNvPr>
          <p:cNvSpPr txBox="1"/>
          <p:nvPr/>
        </p:nvSpPr>
        <p:spPr>
          <a:xfrm>
            <a:off x="4090480" y="1541863"/>
            <a:ext cx="23018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결제 완료 상태일 때 주문 취소 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146BF9-56A1-42EF-9F35-F0DA97FAB7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56" y="2686579"/>
            <a:ext cx="2584029" cy="154898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A2E223C-9983-4D8D-B320-60F84600E28C}"/>
              </a:ext>
            </a:extLst>
          </p:cNvPr>
          <p:cNvCxnSpPr>
            <a:cxnSpLocks/>
          </p:cNvCxnSpPr>
          <p:nvPr/>
        </p:nvCxnSpPr>
        <p:spPr>
          <a:xfrm flipV="1">
            <a:off x="2875397" y="3482931"/>
            <a:ext cx="997483" cy="14582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553557-2F3E-443E-B56D-856067A87F86}"/>
              </a:ext>
            </a:extLst>
          </p:cNvPr>
          <p:cNvSpPr txBox="1"/>
          <p:nvPr/>
        </p:nvSpPr>
        <p:spPr>
          <a:xfrm>
            <a:off x="6661742" y="5183327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주문 취소 시 배송 상태가 결제 완료 상태가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아닐 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94441C6-CC95-48A4-8A17-FA239570D5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742" y="2580066"/>
            <a:ext cx="1854894" cy="6489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8737CED-815E-4466-A6AB-33969625E4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2" y="3389604"/>
            <a:ext cx="2060933" cy="109045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C2BD5D-F604-426C-BC7E-5D5A5ED4CCDC}"/>
              </a:ext>
            </a:extLst>
          </p:cNvPr>
          <p:cNvSpPr txBox="1"/>
          <p:nvPr/>
        </p:nvSpPr>
        <p:spPr>
          <a:xfrm>
            <a:off x="4160912" y="2401934"/>
            <a:ext cx="2088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배송 상태 보기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8FC3174-DCFF-43E2-9D8C-6330709713E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87" y="5622195"/>
            <a:ext cx="1653097" cy="533371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7F040C4-7E30-4D19-BE21-608BAEBE3F1C}"/>
              </a:ext>
            </a:extLst>
          </p:cNvPr>
          <p:cNvCxnSpPr>
            <a:cxnSpLocks/>
          </p:cNvCxnSpPr>
          <p:nvPr/>
        </p:nvCxnSpPr>
        <p:spPr>
          <a:xfrm>
            <a:off x="8193360" y="4293096"/>
            <a:ext cx="0" cy="874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024FC703-D4D5-4FB1-B327-2B429D4098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88" y="1793711"/>
            <a:ext cx="1734632" cy="553606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C03461-5A94-432D-BA7A-64CB6FDF18C6}"/>
              </a:ext>
            </a:extLst>
          </p:cNvPr>
          <p:cNvCxnSpPr>
            <a:cxnSpLocks/>
          </p:cNvCxnSpPr>
          <p:nvPr/>
        </p:nvCxnSpPr>
        <p:spPr>
          <a:xfrm flipV="1">
            <a:off x="5522704" y="2353931"/>
            <a:ext cx="0" cy="14823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DB42E-001E-4632-9E4C-AB3B70C633CA}"/>
              </a:ext>
            </a:extLst>
          </p:cNvPr>
          <p:cNvSpPr txBox="1"/>
          <p:nvPr/>
        </p:nvSpPr>
        <p:spPr>
          <a:xfrm>
            <a:off x="4122501" y="4459967"/>
            <a:ext cx="2088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내용 보기 클릭 시 상품 정보</a:t>
            </a:r>
          </a:p>
        </p:txBody>
      </p:sp>
    </p:spTree>
    <p:extLst>
      <p:ext uri="{BB962C8B-B14F-4D97-AF65-F5344CB8AC3E}">
        <p14:creationId xmlns:p14="http://schemas.microsoft.com/office/powerpoint/2010/main" val="9776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</a:t>
            </a:r>
            <a:r>
              <a:rPr lang="en-US" altLang="ko-KR" sz="2400" b="1" spc="-150" dirty="0">
                <a:solidFill>
                  <a:prstClr val="white"/>
                </a:solidFill>
              </a:rPr>
              <a:t>,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댓글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상품 댓글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CEC098-548E-4873-ACDB-C0BE9AA39D23}"/>
              </a:ext>
            </a:extLst>
          </p:cNvPr>
          <p:cNvSpPr txBox="1"/>
          <p:nvPr/>
        </p:nvSpPr>
        <p:spPr>
          <a:xfrm>
            <a:off x="3800872" y="191356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평균 </a:t>
            </a:r>
            <a:r>
              <a:rPr lang="ko-KR" altLang="en-US" sz="1050" b="1" dirty="0" err="1"/>
              <a:t>별점</a:t>
            </a:r>
            <a:endParaRPr lang="ko-KR" altLang="en-US" sz="105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78166-A76D-4C4A-AB4D-29FB0D5EB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723810"/>
            <a:ext cx="1536698" cy="22626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8FDA7-B097-44CF-9E51-6F005FC2DC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9" y="4155429"/>
            <a:ext cx="1481832" cy="2051767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E47961-3FA3-416F-9A27-233C5DB3DF00}"/>
              </a:ext>
            </a:extLst>
          </p:cNvPr>
          <p:cNvCxnSpPr>
            <a:cxnSpLocks/>
          </p:cNvCxnSpPr>
          <p:nvPr/>
        </p:nvCxnSpPr>
        <p:spPr>
          <a:xfrm flipV="1">
            <a:off x="2288704" y="3574653"/>
            <a:ext cx="1080120" cy="2863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221E6E-B2C5-4E60-AD2F-EABEB5ACC5D0}"/>
              </a:ext>
            </a:extLst>
          </p:cNvPr>
          <p:cNvCxnSpPr>
            <a:cxnSpLocks/>
          </p:cNvCxnSpPr>
          <p:nvPr/>
        </p:nvCxnSpPr>
        <p:spPr>
          <a:xfrm flipV="1">
            <a:off x="2364679" y="3681942"/>
            <a:ext cx="1004145" cy="24304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42D4CCB-7E29-43AB-B125-25EDCADE7D2D}"/>
              </a:ext>
            </a:extLst>
          </p:cNvPr>
          <p:cNvCxnSpPr>
            <a:cxnSpLocks/>
          </p:cNvCxnSpPr>
          <p:nvPr/>
        </p:nvCxnSpPr>
        <p:spPr>
          <a:xfrm flipV="1">
            <a:off x="1995053" y="2901943"/>
            <a:ext cx="1517787" cy="19268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18244C8-90B2-408F-BEB4-C0710E49642B}"/>
              </a:ext>
            </a:extLst>
          </p:cNvPr>
          <p:cNvCxnSpPr>
            <a:cxnSpLocks/>
          </p:cNvCxnSpPr>
          <p:nvPr/>
        </p:nvCxnSpPr>
        <p:spPr>
          <a:xfrm flipV="1">
            <a:off x="2049430" y="2283987"/>
            <a:ext cx="1319394" cy="3084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36D57CBB-99A0-4792-BEE0-03DAD57E88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58" y="2226672"/>
            <a:ext cx="1864163" cy="664005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101D63-FEBB-4CB3-B0A0-EE3119E44B74}"/>
              </a:ext>
            </a:extLst>
          </p:cNvPr>
          <p:cNvCxnSpPr>
            <a:cxnSpLocks/>
          </p:cNvCxnSpPr>
          <p:nvPr/>
        </p:nvCxnSpPr>
        <p:spPr>
          <a:xfrm>
            <a:off x="5241121" y="2475226"/>
            <a:ext cx="42218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D4D26864-73C2-4337-BA83-C5D3B45591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1" y="3479257"/>
            <a:ext cx="2296554" cy="31285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E887CF-89B6-46E1-BA38-6F7B593B5AE1}"/>
              </a:ext>
            </a:extLst>
          </p:cNvPr>
          <p:cNvSpPr txBox="1"/>
          <p:nvPr/>
        </p:nvSpPr>
        <p:spPr>
          <a:xfrm>
            <a:off x="3399508" y="317508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입력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ABF5244-6AAD-45B3-917D-3096AA4C8F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1" y="4246449"/>
            <a:ext cx="2279072" cy="43746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63F4071-6614-461A-92DB-FB6F2B96E60B}"/>
              </a:ext>
            </a:extLst>
          </p:cNvPr>
          <p:cNvCxnSpPr>
            <a:cxnSpLocks/>
          </p:cNvCxnSpPr>
          <p:nvPr/>
        </p:nvCxnSpPr>
        <p:spPr>
          <a:xfrm>
            <a:off x="4160912" y="3750636"/>
            <a:ext cx="0" cy="4439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21FE1CE-B5A8-4477-9973-ECF74DCBE200}"/>
              </a:ext>
            </a:extLst>
          </p:cNvPr>
          <p:cNvSpPr txBox="1"/>
          <p:nvPr/>
        </p:nvSpPr>
        <p:spPr>
          <a:xfrm>
            <a:off x="3399508" y="492118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수정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0286C4C-9F8A-4E3F-B457-F82E1668AB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58" y="5237546"/>
            <a:ext cx="2324777" cy="33412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49283A3-C802-4F65-B7B6-B74A8304684C}"/>
              </a:ext>
            </a:extLst>
          </p:cNvPr>
          <p:cNvSpPr txBox="1"/>
          <p:nvPr/>
        </p:nvSpPr>
        <p:spPr>
          <a:xfrm>
            <a:off x="3376958" y="399253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등록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C9E43A6-DFF1-4DA2-82E8-3D534611CD4F}"/>
              </a:ext>
            </a:extLst>
          </p:cNvPr>
          <p:cNvCxnSpPr>
            <a:cxnSpLocks/>
          </p:cNvCxnSpPr>
          <p:nvPr/>
        </p:nvCxnSpPr>
        <p:spPr>
          <a:xfrm>
            <a:off x="4160912" y="4731199"/>
            <a:ext cx="0" cy="4439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5FD15886-2AD1-4A3A-A66A-AE0362FE23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31" y="5938148"/>
            <a:ext cx="2332304" cy="3475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AC0DDBC-0592-45B0-959D-1EEB2DF978B6}"/>
              </a:ext>
            </a:extLst>
          </p:cNvPr>
          <p:cNvSpPr txBox="1"/>
          <p:nvPr/>
        </p:nvSpPr>
        <p:spPr>
          <a:xfrm>
            <a:off x="6046784" y="316945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삭제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9FDA402-477A-409F-A8D8-4F6572B0D9B4}"/>
              </a:ext>
            </a:extLst>
          </p:cNvPr>
          <p:cNvCxnSpPr>
            <a:cxnSpLocks/>
          </p:cNvCxnSpPr>
          <p:nvPr/>
        </p:nvCxnSpPr>
        <p:spPr>
          <a:xfrm>
            <a:off x="4155403" y="5494245"/>
            <a:ext cx="0" cy="4439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1A8B2626-70E5-432C-84DD-AC794E72FB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34" y="2287819"/>
            <a:ext cx="1323509" cy="34487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F769E21-BA40-44B9-A89E-C73CE46117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12" y="4777039"/>
            <a:ext cx="2279072" cy="31056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16A53B6-9485-44B4-BEF9-B4496DF36977}"/>
              </a:ext>
            </a:extLst>
          </p:cNvPr>
          <p:cNvSpPr txBox="1"/>
          <p:nvPr/>
        </p:nvSpPr>
        <p:spPr>
          <a:xfrm>
            <a:off x="6257189" y="4527600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 로그인 시 보여질 화면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6BCB48E-D23B-4282-91E8-50B272CB940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11" y="3479257"/>
            <a:ext cx="2158909" cy="322022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AE90816-93CF-45B5-A76A-9678AA99D31C}"/>
              </a:ext>
            </a:extLst>
          </p:cNvPr>
          <p:cNvCxnSpPr>
            <a:cxnSpLocks/>
          </p:cNvCxnSpPr>
          <p:nvPr/>
        </p:nvCxnSpPr>
        <p:spPr>
          <a:xfrm flipV="1">
            <a:off x="5557215" y="3717850"/>
            <a:ext cx="556296" cy="2425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1C395A6-6B7B-4980-9A75-3DD85C340AA9}"/>
              </a:ext>
            </a:extLst>
          </p:cNvPr>
          <p:cNvSpPr txBox="1"/>
          <p:nvPr/>
        </p:nvSpPr>
        <p:spPr>
          <a:xfrm>
            <a:off x="3448877" y="566124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수정 확인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543F4B1-CABB-45FA-92C3-BF492CE7883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78" y="2226672"/>
            <a:ext cx="1718290" cy="432418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E63BE59-C6AC-4574-8813-8597C9C250C1}"/>
              </a:ext>
            </a:extLst>
          </p:cNvPr>
          <p:cNvCxnSpPr>
            <a:cxnSpLocks/>
          </p:cNvCxnSpPr>
          <p:nvPr/>
        </p:nvCxnSpPr>
        <p:spPr>
          <a:xfrm>
            <a:off x="6993554" y="2424583"/>
            <a:ext cx="42218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097FE1-0A3F-45FD-A10E-F6A4DD11E81B}"/>
              </a:ext>
            </a:extLst>
          </p:cNvPr>
          <p:cNvSpPr txBox="1"/>
          <p:nvPr/>
        </p:nvSpPr>
        <p:spPr>
          <a:xfrm>
            <a:off x="5296240" y="1978013"/>
            <a:ext cx="2113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평균 </a:t>
            </a:r>
            <a:r>
              <a:rPr lang="ko-KR" altLang="en-US" sz="1050" b="1" dirty="0" err="1"/>
              <a:t>별점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</a:t>
            </a:r>
            <a:r>
              <a:rPr lang="ko-KR" altLang="en-US" sz="1050" b="1" dirty="0"/>
              <a:t>점과 </a:t>
            </a:r>
            <a:r>
              <a:rPr lang="en-US" altLang="ko-KR" sz="1050" b="1" dirty="0"/>
              <a:t>5</a:t>
            </a:r>
            <a:r>
              <a:rPr lang="ko-KR" altLang="en-US" sz="1050" b="1" dirty="0"/>
              <a:t>점 있을 때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EE933-B0B6-431A-88DD-DE23673FC1E5}"/>
              </a:ext>
            </a:extLst>
          </p:cNvPr>
          <p:cNvSpPr txBox="1"/>
          <p:nvPr/>
        </p:nvSpPr>
        <p:spPr>
          <a:xfrm>
            <a:off x="7283024" y="1971701"/>
            <a:ext cx="2113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평균 </a:t>
            </a:r>
            <a:r>
              <a:rPr lang="ko-KR" altLang="en-US" sz="1050" b="1" dirty="0" err="1"/>
              <a:t>별점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(1</a:t>
            </a:r>
            <a:r>
              <a:rPr lang="ko-KR" altLang="en-US" sz="1050" b="1" dirty="0"/>
              <a:t>점을 지웠을 때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485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커피 </a:t>
            </a:r>
            <a:r>
              <a:rPr lang="en-US" altLang="ko-KR" sz="2400" b="1" spc="-150" dirty="0" err="1">
                <a:solidFill>
                  <a:prstClr val="white"/>
                </a:solidFill>
              </a:rPr>
              <a:t>mbti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커피 </a:t>
            </a:r>
            <a:r>
              <a:rPr lang="en-US" altLang="ko-KR" dirty="0" err="1"/>
              <a:t>mbti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4C1956-4808-4B6E-AD86-633CC6243BA9}"/>
              </a:ext>
            </a:extLst>
          </p:cNvPr>
          <p:cNvSpPr txBox="1"/>
          <p:nvPr/>
        </p:nvSpPr>
        <p:spPr>
          <a:xfrm>
            <a:off x="4543757" y="1277791"/>
            <a:ext cx="1975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Mbti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테스트를 통해 나와 어울리는 커피 테스트를 진행</a:t>
            </a:r>
            <a:endParaRPr lang="en-US" altLang="ko-KR" sz="105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30D76-D1A0-445A-9B6B-0B1A2D46A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96" y="1730758"/>
            <a:ext cx="2744704" cy="98084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2EC3CC-F5AC-429F-8A26-4BE900A73211}"/>
              </a:ext>
            </a:extLst>
          </p:cNvPr>
          <p:cNvCxnSpPr>
            <a:cxnSpLocks/>
          </p:cNvCxnSpPr>
          <p:nvPr/>
        </p:nvCxnSpPr>
        <p:spPr>
          <a:xfrm flipV="1">
            <a:off x="2144688" y="1768474"/>
            <a:ext cx="2399807" cy="861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1326AC8-097F-4BC2-878E-4E5993607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53" y="1723810"/>
            <a:ext cx="1832698" cy="158981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037D0F9-6757-4DF6-94D7-A73BA558EDCC}"/>
              </a:ext>
            </a:extLst>
          </p:cNvPr>
          <p:cNvCxnSpPr>
            <a:cxnSpLocks/>
          </p:cNvCxnSpPr>
          <p:nvPr/>
        </p:nvCxnSpPr>
        <p:spPr>
          <a:xfrm>
            <a:off x="5933449" y="2711598"/>
            <a:ext cx="7477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90A698-BF0E-4314-B0A6-D1F11D833E05}"/>
              </a:ext>
            </a:extLst>
          </p:cNvPr>
          <p:cNvSpPr txBox="1"/>
          <p:nvPr/>
        </p:nvSpPr>
        <p:spPr>
          <a:xfrm>
            <a:off x="6638737" y="2525188"/>
            <a:ext cx="1975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Adfit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카카오로 광고 추가</a:t>
            </a:r>
            <a:endParaRPr lang="en-US" altLang="ko-KR" sz="1050" b="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596A45E-2532-42C8-87CC-5F9882FE2325}"/>
              </a:ext>
            </a:extLst>
          </p:cNvPr>
          <p:cNvCxnSpPr>
            <a:cxnSpLocks/>
          </p:cNvCxnSpPr>
          <p:nvPr/>
        </p:nvCxnSpPr>
        <p:spPr>
          <a:xfrm>
            <a:off x="5559577" y="2244322"/>
            <a:ext cx="0" cy="13286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83702D7-D423-4AE6-BE36-384A93720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54" y="3544381"/>
            <a:ext cx="2309246" cy="11184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AE34A0-50D6-4810-844C-7D7EB3B10E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56" y="5318849"/>
            <a:ext cx="1337241" cy="1046998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74DCED-45A9-40B5-9761-C05972853314}"/>
              </a:ext>
            </a:extLst>
          </p:cNvPr>
          <p:cNvCxnSpPr>
            <a:cxnSpLocks/>
          </p:cNvCxnSpPr>
          <p:nvPr/>
        </p:nvCxnSpPr>
        <p:spPr>
          <a:xfrm>
            <a:off x="5531529" y="4092257"/>
            <a:ext cx="0" cy="11369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8B74FDE-AA16-4F35-8B31-5981A6052EF8}"/>
              </a:ext>
            </a:extLst>
          </p:cNvPr>
          <p:cNvSpPr txBox="1"/>
          <p:nvPr/>
        </p:nvSpPr>
        <p:spPr>
          <a:xfrm>
            <a:off x="5650965" y="4766650"/>
            <a:ext cx="1975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결과 페이지</a:t>
            </a:r>
            <a:endParaRPr lang="en-US" altLang="ko-KR" sz="105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4D76BFE-15B3-4FA9-AA57-B26338CE3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8" y="2999629"/>
            <a:ext cx="1445761" cy="21328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3C1F22-F425-4EB3-928E-08D6D56C9E33}"/>
              </a:ext>
            </a:extLst>
          </p:cNvPr>
          <p:cNvSpPr txBox="1"/>
          <p:nvPr/>
        </p:nvSpPr>
        <p:spPr>
          <a:xfrm>
            <a:off x="2436593" y="3056637"/>
            <a:ext cx="19755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해당 메뉴 구매를 클릭해</a:t>
            </a:r>
            <a:endParaRPr lang="en-US" altLang="ko-KR" sz="1050" b="1" dirty="0"/>
          </a:p>
          <a:p>
            <a:r>
              <a:rPr lang="ko-KR" altLang="en-US" sz="1050" b="1" dirty="0"/>
              <a:t>해당 메뉴 디테일 페이지로</a:t>
            </a:r>
            <a:endParaRPr lang="en-US" altLang="ko-KR" sz="1050" b="1" dirty="0"/>
          </a:p>
          <a:p>
            <a:r>
              <a:rPr lang="ko-KR" altLang="en-US" sz="1050" b="1" dirty="0"/>
              <a:t>이동</a:t>
            </a:r>
            <a:endParaRPr lang="en-US" altLang="ko-KR" sz="105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12C65B4-67AF-46FB-A329-9AF89E570976}"/>
              </a:ext>
            </a:extLst>
          </p:cNvPr>
          <p:cNvCxnSpPr>
            <a:cxnSpLocks/>
          </p:cNvCxnSpPr>
          <p:nvPr/>
        </p:nvCxnSpPr>
        <p:spPr>
          <a:xfrm flipH="1" flipV="1">
            <a:off x="2587254" y="4688408"/>
            <a:ext cx="3005542" cy="11009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EC1D6DA-E0CA-49B4-8351-DC3B1E61E86B}"/>
              </a:ext>
            </a:extLst>
          </p:cNvPr>
          <p:cNvCxnSpPr>
            <a:cxnSpLocks/>
          </p:cNvCxnSpPr>
          <p:nvPr/>
        </p:nvCxnSpPr>
        <p:spPr>
          <a:xfrm flipV="1">
            <a:off x="5786137" y="5238907"/>
            <a:ext cx="967063" cy="8543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6EF105AF-4DB8-423E-B3AB-5DE059645C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37" y="4244161"/>
            <a:ext cx="2144121" cy="196231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B8FF44-6CBF-4ED1-BC6F-6334A28BD247}"/>
              </a:ext>
            </a:extLst>
          </p:cNvPr>
          <p:cNvSpPr txBox="1"/>
          <p:nvPr/>
        </p:nvSpPr>
        <p:spPr>
          <a:xfrm>
            <a:off x="6948842" y="3791441"/>
            <a:ext cx="1975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SNS </a:t>
            </a:r>
            <a:r>
              <a:rPr lang="ko-KR" altLang="en-US" sz="1050" b="1" dirty="0"/>
              <a:t>공유기능으로 테스트 공유 가능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7936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B3B71-F31A-446C-BEAB-8E716F6D0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797122"/>
            <a:ext cx="3939104" cy="1398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85C1A2-D911-4E64-90FB-17111481B334}"/>
              </a:ext>
            </a:extLst>
          </p:cNvPr>
          <p:cNvCxnSpPr>
            <a:cxnSpLocks/>
          </p:cNvCxnSpPr>
          <p:nvPr/>
        </p:nvCxnSpPr>
        <p:spPr>
          <a:xfrm>
            <a:off x="3321740" y="2204864"/>
            <a:ext cx="21353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BFED6A2-7C11-447F-A54D-F0C8DC0A5722}"/>
              </a:ext>
            </a:extLst>
          </p:cNvPr>
          <p:cNvSpPr txBox="1"/>
          <p:nvPr/>
        </p:nvSpPr>
        <p:spPr>
          <a:xfrm>
            <a:off x="5969157" y="144620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진행중 이벤트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81B641-70B2-442D-A4F1-C30805E78C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16" y="1742796"/>
            <a:ext cx="1706754" cy="13987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CC5C90-9F74-4BBC-9272-DDB52BE74B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76" y="1705928"/>
            <a:ext cx="1658236" cy="209746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CC8244F-37CC-49F0-8E48-76413A312BA2}"/>
              </a:ext>
            </a:extLst>
          </p:cNvPr>
          <p:cNvSpPr txBox="1"/>
          <p:nvPr/>
        </p:nvSpPr>
        <p:spPr>
          <a:xfrm>
            <a:off x="7680573" y="140378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종료된 이벤트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A7058D4-DADB-4710-A00F-CE2DE5A8AB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76" y="4129913"/>
            <a:ext cx="1658236" cy="2035391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DC2F8D3-AC3E-42F0-91E0-8479E8C00003}"/>
              </a:ext>
            </a:extLst>
          </p:cNvPr>
          <p:cNvCxnSpPr>
            <a:cxnSpLocks/>
          </p:cNvCxnSpPr>
          <p:nvPr/>
        </p:nvCxnSpPr>
        <p:spPr>
          <a:xfrm>
            <a:off x="8222794" y="3678856"/>
            <a:ext cx="0" cy="4463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FB9FCA-6E72-40E0-9E66-6A4A5241EC15}"/>
              </a:ext>
            </a:extLst>
          </p:cNvPr>
          <p:cNvSpPr txBox="1"/>
          <p:nvPr/>
        </p:nvSpPr>
        <p:spPr>
          <a:xfrm>
            <a:off x="7049277" y="382315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숨겨진 </a:t>
            </a:r>
            <a:r>
              <a:rPr lang="ko-KR" altLang="en-US" sz="1050" b="1" dirty="0"/>
              <a:t>내용 보기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4108DE9-76A4-4F1F-B894-9C98AD480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13" y="3553211"/>
            <a:ext cx="2353604" cy="2612093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D2E18C-3178-47E2-9306-26C56189987D}"/>
              </a:ext>
            </a:extLst>
          </p:cNvPr>
          <p:cNvCxnSpPr>
            <a:cxnSpLocks/>
          </p:cNvCxnSpPr>
          <p:nvPr/>
        </p:nvCxnSpPr>
        <p:spPr>
          <a:xfrm flipH="1">
            <a:off x="4389398" y="2754658"/>
            <a:ext cx="1427698" cy="13224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208927D-26BC-4138-A15B-92EDEDF54516}"/>
              </a:ext>
            </a:extLst>
          </p:cNvPr>
          <p:cNvSpPr txBox="1"/>
          <p:nvPr/>
        </p:nvSpPr>
        <p:spPr>
          <a:xfrm>
            <a:off x="3160368" y="327196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자세한 내용 보기</a:t>
            </a:r>
          </a:p>
        </p:txBody>
      </p:sp>
    </p:spTree>
    <p:extLst>
      <p:ext uri="{BB962C8B-B14F-4D97-AF65-F5344CB8AC3E}">
        <p14:creationId xmlns:p14="http://schemas.microsoft.com/office/powerpoint/2010/main" val="32764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팀원 소개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02DE62F7-E5BA-4583-BFAD-F4371CBE6A3F}"/>
              </a:ext>
            </a:extLst>
          </p:cNvPr>
          <p:cNvGrpSpPr/>
          <p:nvPr/>
        </p:nvGrpSpPr>
        <p:grpSpPr>
          <a:xfrm>
            <a:off x="1474642" y="1550179"/>
            <a:ext cx="7044690" cy="954405"/>
            <a:chOff x="5177" y="3427"/>
            <a:chExt cx="11094" cy="1503"/>
          </a:xfrm>
        </p:grpSpPr>
        <p:sp>
          <p:nvSpPr>
            <p:cNvPr id="15" name="Text Box 1">
              <a:extLst>
                <a:ext uri="{FF2B5EF4-FFF2-40B4-BE49-F238E27FC236}">
                  <a16:creationId xmlns:a16="http://schemas.microsoft.com/office/drawing/2014/main" id="{53AAC6CA-DF3B-4D75-8174-8207A9D9561A}"/>
                </a:ext>
              </a:extLst>
            </p:cNvPr>
            <p:cNvSpPr txBox="1"/>
            <p:nvPr/>
          </p:nvSpPr>
          <p:spPr>
            <a:xfrm>
              <a:off x="6435" y="3427"/>
              <a:ext cx="9836" cy="1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팀장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 AWS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서버구축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회원관리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관리자관리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간편 로그인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GitHub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설계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통계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멤버십관리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장바구니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관리자 메인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관리자 상품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메뉴 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관리자 배너 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관리자 약관 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방문자 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파일 업로드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스프링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시큐리티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게시판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댓글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s3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서버 연동 </a:t>
              </a:r>
              <a:endParaRPr lang="en-US" altLang="ko-KR" sz="1400" dirty="0">
                <a:solidFill>
                  <a:schemeClr val="bg1"/>
                </a:solidFill>
                <a:latin typeface="Noto Sans CJK KR Regular" panose="020B0500000000000000" charset="-122"/>
                <a:ea typeface="Noto Sans CJK KR Regular" panose="020B0500000000000000" charset="-122"/>
                <a:cs typeface="Noto Sans CJK KR Regular" panose="020B0500000000000000" charset="-122"/>
              </a:endParaRP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BE1EB180-8496-44F5-9B84-6B62524A721C}"/>
                </a:ext>
              </a:extLst>
            </p:cNvPr>
            <p:cNvSpPr txBox="1"/>
            <p:nvPr/>
          </p:nvSpPr>
          <p:spPr>
            <a:xfrm>
              <a:off x="5177" y="3427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김규남</a:t>
              </a:r>
              <a:endParaRPr lang="ko-KR" altLang="en-US" sz="1400" dirty="0">
                <a:solidFill>
                  <a:schemeClr val="bg1"/>
                </a:solidFill>
                <a:latin typeface="Noto Sans CJK KR Bold" panose="020B0800000000000000" charset="-122"/>
                <a:ea typeface="Noto Sans CJK KR Bold" panose="020B0800000000000000" charset="-122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8FA5D36A-1C2A-4C2C-B4F6-E9CDECA99D60}"/>
              </a:ext>
            </a:extLst>
          </p:cNvPr>
          <p:cNvGrpSpPr/>
          <p:nvPr/>
        </p:nvGrpSpPr>
        <p:grpSpPr>
          <a:xfrm>
            <a:off x="1461307" y="2546479"/>
            <a:ext cx="7363460" cy="738505"/>
            <a:chOff x="5156" y="4728"/>
            <a:chExt cx="11596" cy="1163"/>
          </a:xfrm>
        </p:grpSpPr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E2662D4F-E7E4-4F41-9D69-76D2EDA80FC2}"/>
                </a:ext>
              </a:extLst>
            </p:cNvPr>
            <p:cNvSpPr txBox="1"/>
            <p:nvPr/>
          </p:nvSpPr>
          <p:spPr>
            <a:xfrm>
              <a:off x="6414" y="4728"/>
              <a:ext cx="10338" cy="1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DB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설계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배송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결제 및 결제취소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사용자 메뉴 게시판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사용자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FAQ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게시판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</a:t>
              </a:r>
            </a:p>
            <a:p>
              <a:pPr algn="l"/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문자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메일전송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본인인증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비밀번호 찾기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회원탈퇴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재고관리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MBTI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s3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서버 연동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주문 및 배송 관리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약관 </a:t>
              </a:r>
              <a:endParaRPr lang="en-US" altLang="ko-KR" sz="1400" dirty="0">
                <a:solidFill>
                  <a:schemeClr val="bg1"/>
                </a:solidFill>
                <a:latin typeface="Noto Sans CJK KR Regular" panose="020B0500000000000000" charset="-122"/>
                <a:ea typeface="Noto Sans CJK KR Regular" panose="020B0500000000000000" charset="-122"/>
                <a:cs typeface="Noto Sans CJK KR Regular" panose="020B0500000000000000" charset="-122"/>
                <a:sym typeface="+mn-ea"/>
              </a:endParaRP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E4820278-5F55-4FD2-A808-A27CCC465F51}"/>
                </a:ext>
              </a:extLst>
            </p:cNvPr>
            <p:cNvSpPr txBox="1"/>
            <p:nvPr/>
          </p:nvSpPr>
          <p:spPr>
            <a:xfrm>
              <a:off x="5156" y="4728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방예준</a:t>
              </a: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7FB1C432-45AE-4EB5-A1F9-238914B068CB}"/>
              </a:ext>
            </a:extLst>
          </p:cNvPr>
          <p:cNvGrpSpPr/>
          <p:nvPr/>
        </p:nvGrpSpPr>
        <p:grpSpPr>
          <a:xfrm>
            <a:off x="1461307" y="3356992"/>
            <a:ext cx="7796530" cy="738505"/>
            <a:chOff x="5156" y="6000"/>
            <a:chExt cx="12278" cy="1163"/>
          </a:xfrm>
        </p:grpSpPr>
        <p:sp>
          <p:nvSpPr>
            <p:cNvPr id="22" name="Text Box 6">
              <a:extLst>
                <a:ext uri="{FF2B5EF4-FFF2-40B4-BE49-F238E27FC236}">
                  <a16:creationId xmlns:a16="http://schemas.microsoft.com/office/drawing/2014/main" id="{A1F54F86-AC22-452E-91EE-FDBF8B1FD818}"/>
                </a:ext>
              </a:extLst>
            </p:cNvPr>
            <p:cNvSpPr txBox="1"/>
            <p:nvPr/>
          </p:nvSpPr>
          <p:spPr>
            <a:xfrm>
              <a:off x="6414" y="6000"/>
              <a:ext cx="11020" cy="1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사용자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사용자 서브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메뉴 관련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상품 관련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장바구니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주문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결제 관련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마이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멤버십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채팅 봇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API 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회원 관련 페이지</a:t>
              </a:r>
              <a:endParaRPr lang="en-US" altLang="ko-KR" sz="1400" dirty="0">
                <a:solidFill>
                  <a:schemeClr val="bg1"/>
                </a:solidFill>
                <a:latin typeface="Noto Sans CJK KR Regular" panose="020B0500000000000000" charset="-122"/>
                <a:ea typeface="Noto Sans CJK KR Regular" panose="020B0500000000000000" charset="-122"/>
                <a:cs typeface="Noto Sans CJK KR Regular" panose="020B0500000000000000" charset="-122"/>
              </a:endParaRPr>
            </a:p>
            <a:p>
              <a:pPr algn="l"/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MBTI </a:t>
              </a:r>
              <a:endParaRPr lang="ko-KR" altLang="en-US" sz="1400" dirty="0">
                <a:solidFill>
                  <a:schemeClr val="bg1"/>
                </a:solidFill>
                <a:latin typeface="Noto Sans CJK KR Regular" panose="020B0500000000000000" charset="-122"/>
                <a:ea typeface="Noto Sans CJK KR Regular" panose="020B0500000000000000" charset="-122"/>
                <a:cs typeface="Noto Sans CJK KR Regular" panose="020B0500000000000000" charset="-122"/>
              </a:endParaRP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1766740C-D6EE-4E67-B026-F34526C6E713}"/>
                </a:ext>
              </a:extLst>
            </p:cNvPr>
            <p:cNvSpPr txBox="1"/>
            <p:nvPr/>
          </p:nvSpPr>
          <p:spPr>
            <a:xfrm>
              <a:off x="5156" y="6000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백동현</a:t>
              </a: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C9E1B834-D5FB-4359-A4E2-276F61135253}"/>
              </a:ext>
            </a:extLst>
          </p:cNvPr>
          <p:cNvGrpSpPr/>
          <p:nvPr/>
        </p:nvGrpSpPr>
        <p:grpSpPr>
          <a:xfrm>
            <a:off x="1461307" y="4149080"/>
            <a:ext cx="5784850" cy="532130"/>
            <a:chOff x="5156" y="7668"/>
            <a:chExt cx="9110" cy="838"/>
          </a:xfrm>
        </p:grpSpPr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8D4FD9BC-6561-4938-9881-9201FE46A2A2}"/>
                </a:ext>
              </a:extLst>
            </p:cNvPr>
            <p:cNvSpPr txBox="1"/>
            <p:nvPr/>
          </p:nvSpPr>
          <p:spPr>
            <a:xfrm>
              <a:off x="6414" y="7682"/>
              <a:ext cx="7852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관리자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사용자 및 관리자 서브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카카오 지도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API / 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이벤트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공지사항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뉴스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, FAQ , </a:t>
              </a:r>
              <a:r>
                <a:rPr lang="en-US" altLang="ko-KR" sz="1400" dirty="0" err="1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QnA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/ 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회원 관련 페이지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  <a:sym typeface="+mn-ea"/>
                </a:rPr>
                <a:t>  </a:t>
              </a:r>
              <a:endParaRPr lang="ko-KR" altLang="en-US" sz="1400" dirty="0">
                <a:solidFill>
                  <a:schemeClr val="bg1"/>
                </a:solidFill>
                <a:latin typeface="Noto Sans CJK KR Regular" panose="020B0500000000000000" charset="-122"/>
                <a:ea typeface="Noto Sans CJK KR Regular" panose="020B0500000000000000" charset="-122"/>
                <a:cs typeface="Noto Sans CJK KR Regular" panose="020B0500000000000000" charset="-122"/>
                <a:sym typeface="+mn-ea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0124FC51-10A5-4DFA-80C2-0D3041751B3C}"/>
                </a:ext>
              </a:extLst>
            </p:cNvPr>
            <p:cNvSpPr txBox="1"/>
            <p:nvPr/>
          </p:nvSpPr>
          <p:spPr>
            <a:xfrm>
              <a:off x="5156" y="7668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임성현</a:t>
              </a:r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5B0FFF35-8C03-4282-9F30-CF615BA32765}"/>
              </a:ext>
            </a:extLst>
          </p:cNvPr>
          <p:cNvGrpSpPr/>
          <p:nvPr/>
        </p:nvGrpSpPr>
        <p:grpSpPr>
          <a:xfrm>
            <a:off x="1461307" y="4849217"/>
            <a:ext cx="5405755" cy="307975"/>
            <a:chOff x="5156" y="8589"/>
            <a:chExt cx="8513" cy="485"/>
          </a:xfrm>
        </p:grpSpPr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6043B979-67FA-4987-A376-8E2FD823996C}"/>
                </a:ext>
              </a:extLst>
            </p:cNvPr>
            <p:cNvSpPr txBox="1"/>
            <p:nvPr/>
          </p:nvSpPr>
          <p:spPr>
            <a:xfrm>
              <a:off x="6459" y="8589"/>
              <a:ext cx="7210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게시판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이벤트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공지사항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QnA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s3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서버 연동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게시판 관리</a:t>
              </a:r>
            </a:p>
          </p:txBody>
        </p:sp>
        <p:sp>
          <p:nvSpPr>
            <p:cNvPr id="29" name="Text Box 19">
              <a:extLst>
                <a:ext uri="{FF2B5EF4-FFF2-40B4-BE49-F238E27FC236}">
                  <a16:creationId xmlns:a16="http://schemas.microsoft.com/office/drawing/2014/main" id="{D64E7F77-E38F-45D8-83E2-D546E74E9AF9}"/>
                </a:ext>
              </a:extLst>
            </p:cNvPr>
            <p:cNvSpPr txBox="1"/>
            <p:nvPr/>
          </p:nvSpPr>
          <p:spPr>
            <a:xfrm>
              <a:off x="5156" y="8589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정상철</a:t>
              </a: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8538B90C-659E-494A-A1DF-219B738435D7}"/>
              </a:ext>
            </a:extLst>
          </p:cNvPr>
          <p:cNvGrpSpPr/>
          <p:nvPr/>
        </p:nvGrpSpPr>
        <p:grpSpPr>
          <a:xfrm>
            <a:off x="1461307" y="5373216"/>
            <a:ext cx="4349750" cy="307975"/>
            <a:chOff x="5156" y="8589"/>
            <a:chExt cx="6850" cy="485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8F9B6E45-18E4-4983-BD38-7B67B8E35E68}"/>
                </a:ext>
              </a:extLst>
            </p:cNvPr>
            <p:cNvSpPr txBox="1"/>
            <p:nvPr/>
          </p:nvSpPr>
          <p:spPr>
            <a:xfrm>
              <a:off x="6414" y="8589"/>
              <a:ext cx="5592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사용자 상품 게시판 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/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별점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리뷰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/ s3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Regular" panose="020B0500000000000000" charset="-122"/>
                  <a:ea typeface="Noto Sans CJK KR Regular" panose="020B0500000000000000" charset="-122"/>
                  <a:cs typeface="Noto Sans CJK KR Regular" panose="020B0500000000000000" charset="-122"/>
                </a:rPr>
                <a:t> 서버 연동 </a:t>
              </a:r>
            </a:p>
          </p:txBody>
        </p:sp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E8A4880D-F2A7-4C41-A777-C125E117D5FC}"/>
                </a:ext>
              </a:extLst>
            </p:cNvPr>
            <p:cNvSpPr txBox="1"/>
            <p:nvPr/>
          </p:nvSpPr>
          <p:spPr>
            <a:xfrm>
              <a:off x="5156" y="8589"/>
              <a:ext cx="1139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Noto Sans CJK KR Bold" panose="020B0800000000000000" charset="-122"/>
                  <a:ea typeface="Noto Sans CJK KR Bold" panose="020B0800000000000000" charset="-122"/>
                </a:rPr>
                <a:t>조민근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4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(Event_Board_Detail)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14070" y="1485572"/>
          <a:ext cx="8418378" cy="3322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2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EVENT_BOARD_DETAIL_ID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EVENT_BOARD_DETAIL_IMAGE_ROUTE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7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EVENT_BOARD_DETAIL_IMAGE_NAME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EVENT_BOARD_DETAIL_IMAGE_EXTENTION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EVENT_BOARD_DETAIL_DAY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이벤트 글 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B3B71-F31A-446C-BEAB-8E716F6D0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797122"/>
            <a:ext cx="3939104" cy="1398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85C1A2-D911-4E64-90FB-17111481B334}"/>
              </a:ext>
            </a:extLst>
          </p:cNvPr>
          <p:cNvCxnSpPr>
            <a:cxnSpLocks/>
          </p:cNvCxnSpPr>
          <p:nvPr/>
        </p:nvCxnSpPr>
        <p:spPr>
          <a:xfrm>
            <a:off x="3341277" y="2420888"/>
            <a:ext cx="22597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BFED6A2-7C11-447F-A54D-F0C8DC0A5722}"/>
              </a:ext>
            </a:extLst>
          </p:cNvPr>
          <p:cNvSpPr txBox="1"/>
          <p:nvPr/>
        </p:nvSpPr>
        <p:spPr>
          <a:xfrm>
            <a:off x="4127786" y="339029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정렬 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48741-3C11-42B7-94BE-972B1B874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41" y="1838211"/>
            <a:ext cx="3329983" cy="319591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AEC40C-1D00-4971-9BEC-8525EAF05186}"/>
              </a:ext>
            </a:extLst>
          </p:cNvPr>
          <p:cNvCxnSpPr>
            <a:cxnSpLocks/>
          </p:cNvCxnSpPr>
          <p:nvPr/>
        </p:nvCxnSpPr>
        <p:spPr>
          <a:xfrm flipH="1">
            <a:off x="4794104" y="2679530"/>
            <a:ext cx="1102992" cy="9654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1FE62F1-5C26-48FB-B7E8-353AE388A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86" y="3666186"/>
            <a:ext cx="666318" cy="6790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E1A2B-1949-4B39-B72F-DB1568034CC3}"/>
              </a:ext>
            </a:extLst>
          </p:cNvPr>
          <p:cNvSpPr txBox="1"/>
          <p:nvPr/>
        </p:nvSpPr>
        <p:spPr>
          <a:xfrm>
            <a:off x="6761584" y="158817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공지사항 페이지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EE3756-38F4-442F-A1F7-07CAF7AD2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88" y="5228508"/>
            <a:ext cx="3136502" cy="32725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FF1EB5-77D8-4D3B-9E40-1293C7655C13}"/>
              </a:ext>
            </a:extLst>
          </p:cNvPr>
          <p:cNvCxnSpPr>
            <a:cxnSpLocks/>
          </p:cNvCxnSpPr>
          <p:nvPr/>
        </p:nvCxnSpPr>
        <p:spPr>
          <a:xfrm>
            <a:off x="7926247" y="2687435"/>
            <a:ext cx="0" cy="2490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1CC17D-208B-4685-A83D-6C66437FD517}"/>
              </a:ext>
            </a:extLst>
          </p:cNvPr>
          <p:cNvSpPr txBox="1"/>
          <p:nvPr/>
        </p:nvSpPr>
        <p:spPr>
          <a:xfrm>
            <a:off x="5897096" y="502954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공지사항 검색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2BAFFD-77D1-4AB4-86C5-9B700C56305C}"/>
              </a:ext>
            </a:extLst>
          </p:cNvPr>
          <p:cNvCxnSpPr>
            <a:cxnSpLocks/>
          </p:cNvCxnSpPr>
          <p:nvPr/>
        </p:nvCxnSpPr>
        <p:spPr>
          <a:xfrm flipH="1">
            <a:off x="4368305" y="5178145"/>
            <a:ext cx="15624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BBA70E27-0168-4433-AADE-3E7CDF58B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02" y="4996215"/>
            <a:ext cx="1820026" cy="14811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38A7EE-B797-474A-8CDE-BE6ACD12E822}"/>
              </a:ext>
            </a:extLst>
          </p:cNvPr>
          <p:cNvSpPr txBox="1"/>
          <p:nvPr/>
        </p:nvSpPr>
        <p:spPr>
          <a:xfrm>
            <a:off x="4616092" y="532109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검색 결과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AAA6BA2-2A1A-4C50-97AF-C3FAA6343B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9" y="3570026"/>
            <a:ext cx="2530369" cy="1398796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A80B577-35B6-4FF7-8EE2-4AEA35668F2A}"/>
              </a:ext>
            </a:extLst>
          </p:cNvPr>
          <p:cNvCxnSpPr>
            <a:cxnSpLocks/>
          </p:cNvCxnSpPr>
          <p:nvPr/>
        </p:nvCxnSpPr>
        <p:spPr>
          <a:xfrm flipV="1">
            <a:off x="2933635" y="4797152"/>
            <a:ext cx="0" cy="623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605561-6197-4640-9EF7-CD3B873C0D1E}"/>
              </a:ext>
            </a:extLst>
          </p:cNvPr>
          <p:cNvSpPr txBox="1"/>
          <p:nvPr/>
        </p:nvSpPr>
        <p:spPr>
          <a:xfrm>
            <a:off x="1372972" y="334361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공지사항 세부 내용</a:t>
            </a:r>
          </a:p>
        </p:txBody>
      </p:sp>
    </p:spTree>
    <p:extLst>
      <p:ext uri="{BB962C8B-B14F-4D97-AF65-F5344CB8AC3E}">
        <p14:creationId xmlns:p14="http://schemas.microsoft.com/office/powerpoint/2010/main" val="6175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B3B71-F31A-446C-BEAB-8E716F6D0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797122"/>
            <a:ext cx="3939104" cy="1398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85C1A2-D911-4E64-90FB-17111481B334}"/>
              </a:ext>
            </a:extLst>
          </p:cNvPr>
          <p:cNvCxnSpPr>
            <a:cxnSpLocks/>
          </p:cNvCxnSpPr>
          <p:nvPr/>
        </p:nvCxnSpPr>
        <p:spPr>
          <a:xfrm>
            <a:off x="3341277" y="2564904"/>
            <a:ext cx="29798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BFED6A2-7C11-447F-A54D-F0C8DC0A5722}"/>
              </a:ext>
            </a:extLst>
          </p:cNvPr>
          <p:cNvSpPr txBox="1"/>
          <p:nvPr/>
        </p:nvSpPr>
        <p:spPr>
          <a:xfrm>
            <a:off x="4127786" y="339029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정렬 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FE62F1-5C26-48FB-B7E8-353AE388A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86" y="3666186"/>
            <a:ext cx="666318" cy="6790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E1A2B-1949-4B39-B72F-DB1568034CC3}"/>
              </a:ext>
            </a:extLst>
          </p:cNvPr>
          <p:cNvSpPr txBox="1"/>
          <p:nvPr/>
        </p:nvSpPr>
        <p:spPr>
          <a:xfrm>
            <a:off x="6897216" y="158874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뉴스 페이지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8A7EE-B797-474A-8CDE-BE6ACD12E822}"/>
              </a:ext>
            </a:extLst>
          </p:cNvPr>
          <p:cNvSpPr txBox="1"/>
          <p:nvPr/>
        </p:nvSpPr>
        <p:spPr>
          <a:xfrm>
            <a:off x="4513576" y="453966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검색 결과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605561-6197-4640-9EF7-CD3B873C0D1E}"/>
              </a:ext>
            </a:extLst>
          </p:cNvPr>
          <p:cNvSpPr txBox="1"/>
          <p:nvPr/>
        </p:nvSpPr>
        <p:spPr>
          <a:xfrm>
            <a:off x="1623327" y="335469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뉴스 세부 내용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8D74CE-8D5D-4F8C-AE05-7CC178C32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59" y="1938084"/>
            <a:ext cx="2181938" cy="38671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AF815D-1710-49C0-A7DF-87D58BF305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12" y="4882575"/>
            <a:ext cx="2048379" cy="139879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499A8F-C296-4DC7-9A14-7AD82F03D0EA}"/>
              </a:ext>
            </a:extLst>
          </p:cNvPr>
          <p:cNvCxnSpPr>
            <a:cxnSpLocks/>
          </p:cNvCxnSpPr>
          <p:nvPr/>
        </p:nvCxnSpPr>
        <p:spPr>
          <a:xfrm flipH="1">
            <a:off x="5342152" y="2564904"/>
            <a:ext cx="2707193" cy="21171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78D9AE2-F01A-4F47-9767-B049E1AC695C}"/>
              </a:ext>
            </a:extLst>
          </p:cNvPr>
          <p:cNvCxnSpPr>
            <a:cxnSpLocks/>
          </p:cNvCxnSpPr>
          <p:nvPr/>
        </p:nvCxnSpPr>
        <p:spPr>
          <a:xfrm flipH="1">
            <a:off x="4936702" y="2523440"/>
            <a:ext cx="1624193" cy="11207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6735B58-0C70-414B-97E2-816F585674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79" y="3639042"/>
            <a:ext cx="2274965" cy="264233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8C970B7-7C3D-43EB-9E82-6FC2D17EE4E3}"/>
              </a:ext>
            </a:extLst>
          </p:cNvPr>
          <p:cNvCxnSpPr>
            <a:cxnSpLocks/>
          </p:cNvCxnSpPr>
          <p:nvPr/>
        </p:nvCxnSpPr>
        <p:spPr>
          <a:xfrm flipH="1" flipV="1">
            <a:off x="3237135" y="5418701"/>
            <a:ext cx="1076517" cy="3865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4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B3B71-F31A-446C-BEAB-8E716F6D0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797122"/>
            <a:ext cx="3939104" cy="1398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85C1A2-D911-4E64-90FB-17111481B334}"/>
              </a:ext>
            </a:extLst>
          </p:cNvPr>
          <p:cNvCxnSpPr>
            <a:cxnSpLocks/>
          </p:cNvCxnSpPr>
          <p:nvPr/>
        </p:nvCxnSpPr>
        <p:spPr>
          <a:xfrm>
            <a:off x="3341277" y="2708920"/>
            <a:ext cx="18277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BFED6A2-7C11-447F-A54D-F0C8DC0A5722}"/>
              </a:ext>
            </a:extLst>
          </p:cNvPr>
          <p:cNvSpPr txBox="1"/>
          <p:nvPr/>
        </p:nvSpPr>
        <p:spPr>
          <a:xfrm>
            <a:off x="4296603" y="327554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정렬 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FE62F1-5C26-48FB-B7E8-353AE388A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03" y="3565452"/>
            <a:ext cx="666318" cy="6790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E1A2B-1949-4B39-B72F-DB1568034CC3}"/>
              </a:ext>
            </a:extLst>
          </p:cNvPr>
          <p:cNvSpPr txBox="1"/>
          <p:nvPr/>
        </p:nvSpPr>
        <p:spPr>
          <a:xfrm>
            <a:off x="5936030" y="340858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검색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8A7EE-B797-474A-8CDE-BE6ACD12E822}"/>
              </a:ext>
            </a:extLst>
          </p:cNvPr>
          <p:cNvSpPr txBox="1"/>
          <p:nvPr/>
        </p:nvSpPr>
        <p:spPr>
          <a:xfrm>
            <a:off x="8109433" y="167016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등록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605561-6197-4640-9EF7-CD3B873C0D1E}"/>
              </a:ext>
            </a:extLst>
          </p:cNvPr>
          <p:cNvSpPr txBox="1"/>
          <p:nvPr/>
        </p:nvSpPr>
        <p:spPr>
          <a:xfrm>
            <a:off x="1821056" y="334878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상세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2E075-8817-4863-B5FC-E89B65C0EB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46" y="1916832"/>
            <a:ext cx="2328333" cy="1439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8A5AD2-4360-4555-B830-F11F37CCEE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14" y="3713567"/>
            <a:ext cx="2274965" cy="11735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85F380-BF9A-438D-8004-466DFF794825}"/>
              </a:ext>
            </a:extLst>
          </p:cNvPr>
          <p:cNvSpPr txBox="1"/>
          <p:nvPr/>
        </p:nvSpPr>
        <p:spPr>
          <a:xfrm>
            <a:off x="5962315" y="174114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QnA</a:t>
            </a:r>
            <a:r>
              <a:rPr lang="ko-KR" altLang="en-US" sz="1050" b="1" dirty="0"/>
              <a:t> 페이지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E47C33-BC82-4241-859D-A53003169FA9}"/>
              </a:ext>
            </a:extLst>
          </p:cNvPr>
          <p:cNvCxnSpPr>
            <a:cxnSpLocks/>
          </p:cNvCxnSpPr>
          <p:nvPr/>
        </p:nvCxnSpPr>
        <p:spPr>
          <a:xfrm>
            <a:off x="7115319" y="2546362"/>
            <a:ext cx="0" cy="1167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CC0A7C-316B-4636-B245-95C4E7AC41D6}"/>
              </a:ext>
            </a:extLst>
          </p:cNvPr>
          <p:cNvCxnSpPr>
            <a:cxnSpLocks/>
          </p:cNvCxnSpPr>
          <p:nvPr/>
        </p:nvCxnSpPr>
        <p:spPr>
          <a:xfrm flipH="1">
            <a:off x="4962921" y="2480732"/>
            <a:ext cx="439035" cy="10032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5CB087A-E525-43E0-B193-147EA3B713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72" y="1899623"/>
            <a:ext cx="1530163" cy="1419390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FD21E8-C31B-41B9-97AC-C4F2A4F85D4F}"/>
              </a:ext>
            </a:extLst>
          </p:cNvPr>
          <p:cNvCxnSpPr>
            <a:cxnSpLocks/>
          </p:cNvCxnSpPr>
          <p:nvPr/>
        </p:nvCxnSpPr>
        <p:spPr>
          <a:xfrm>
            <a:off x="7329264" y="2496520"/>
            <a:ext cx="36004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F75CBAB-15B0-493F-8C04-06526E1518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72" y="3590524"/>
            <a:ext cx="1530163" cy="2906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B5C897-CC1C-46F9-B880-20356C63D5E7}"/>
              </a:ext>
            </a:extLst>
          </p:cNvPr>
          <p:cNvSpPr txBox="1"/>
          <p:nvPr/>
        </p:nvSpPr>
        <p:spPr>
          <a:xfrm>
            <a:off x="7587032" y="331250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비공개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06A8426-7E0D-40EC-99BF-BEEDEB2601E2}"/>
              </a:ext>
            </a:extLst>
          </p:cNvPr>
          <p:cNvCxnSpPr>
            <a:cxnSpLocks/>
          </p:cNvCxnSpPr>
          <p:nvPr/>
        </p:nvCxnSpPr>
        <p:spPr>
          <a:xfrm>
            <a:off x="8913440" y="3206667"/>
            <a:ext cx="0" cy="3385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60D42F51-A341-4559-9C70-3B17F6AFE5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99" y="4355658"/>
            <a:ext cx="1576285" cy="5173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AE9675B-3273-4AD9-A5E5-C77533E721CA}"/>
              </a:ext>
            </a:extLst>
          </p:cNvPr>
          <p:cNvSpPr txBox="1"/>
          <p:nvPr/>
        </p:nvSpPr>
        <p:spPr>
          <a:xfrm>
            <a:off x="7598530" y="401275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등록 완료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26B4B3-B1D0-4A63-83ED-824B554CAD4B}"/>
              </a:ext>
            </a:extLst>
          </p:cNvPr>
          <p:cNvCxnSpPr>
            <a:cxnSpLocks/>
          </p:cNvCxnSpPr>
          <p:nvPr/>
        </p:nvCxnSpPr>
        <p:spPr>
          <a:xfrm>
            <a:off x="8870791" y="3928099"/>
            <a:ext cx="0" cy="3385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AD263833-4EF1-4300-B714-B14097B2BA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74" y="5400389"/>
            <a:ext cx="2164022" cy="8036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4A2067-291F-475E-BD31-04F8ED14C9BA}"/>
              </a:ext>
            </a:extLst>
          </p:cNvPr>
          <p:cNvSpPr txBox="1"/>
          <p:nvPr/>
        </p:nvSpPr>
        <p:spPr>
          <a:xfrm>
            <a:off x="6757222" y="510426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등록 완료 결과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34F057-7BAB-4B0A-8901-39165C57CF01}"/>
              </a:ext>
            </a:extLst>
          </p:cNvPr>
          <p:cNvCxnSpPr>
            <a:cxnSpLocks/>
          </p:cNvCxnSpPr>
          <p:nvPr/>
        </p:nvCxnSpPr>
        <p:spPr>
          <a:xfrm>
            <a:off x="8870791" y="4934985"/>
            <a:ext cx="0" cy="3385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97B7AB07-F501-43A7-806B-42069E9C06B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08" y="5761375"/>
            <a:ext cx="1565444" cy="64519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018BFCE-6B73-4F4D-88E3-DEF6EAA5B9C0}"/>
              </a:ext>
            </a:extLst>
          </p:cNvPr>
          <p:cNvSpPr txBox="1"/>
          <p:nvPr/>
        </p:nvSpPr>
        <p:spPr>
          <a:xfrm>
            <a:off x="5384930" y="5485021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비공개 글 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A60C6D-EE11-4182-8CE0-ABD65F1E8E29}"/>
              </a:ext>
            </a:extLst>
          </p:cNvPr>
          <p:cNvCxnSpPr>
            <a:cxnSpLocks/>
          </p:cNvCxnSpPr>
          <p:nvPr/>
        </p:nvCxnSpPr>
        <p:spPr>
          <a:xfrm flipH="1">
            <a:off x="6537176" y="5802238"/>
            <a:ext cx="2451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9757CF5E-6DFD-4B2A-9932-7D39FCC5DEF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5773981"/>
            <a:ext cx="1858240" cy="60734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F5D8C85-606F-4249-BB04-9C2E619D707E}"/>
              </a:ext>
            </a:extLst>
          </p:cNvPr>
          <p:cNvSpPr txBox="1"/>
          <p:nvPr/>
        </p:nvSpPr>
        <p:spPr>
          <a:xfrm>
            <a:off x="3156293" y="5516672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비밀번호 틀릴 시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C88064-AF03-4183-A29E-29184C822550}"/>
              </a:ext>
            </a:extLst>
          </p:cNvPr>
          <p:cNvCxnSpPr>
            <a:cxnSpLocks/>
          </p:cNvCxnSpPr>
          <p:nvPr/>
        </p:nvCxnSpPr>
        <p:spPr>
          <a:xfrm flipH="1">
            <a:off x="4688733" y="5833889"/>
            <a:ext cx="2451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5AB727FB-5B7D-4B30-9369-CB0E2547BA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2" y="3642918"/>
            <a:ext cx="2178927" cy="1870335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94AA938-8609-4A66-A9DC-EEF01A66B313}"/>
              </a:ext>
            </a:extLst>
          </p:cNvPr>
          <p:cNvCxnSpPr>
            <a:cxnSpLocks/>
          </p:cNvCxnSpPr>
          <p:nvPr/>
        </p:nvCxnSpPr>
        <p:spPr>
          <a:xfrm flipH="1" flipV="1">
            <a:off x="3584849" y="4509120"/>
            <a:ext cx="3424421" cy="1067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605561-6197-4640-9EF7-CD3B873C0D1E}"/>
              </a:ext>
            </a:extLst>
          </p:cNvPr>
          <p:cNvSpPr txBox="1"/>
          <p:nvPr/>
        </p:nvSpPr>
        <p:spPr>
          <a:xfrm>
            <a:off x="1452985" y="178453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글 상세 내용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AB727FB-5B7D-4B30-9369-CB0E2547BA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" y="2078667"/>
            <a:ext cx="2178927" cy="18703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FA7114-E1D2-4539-B725-F4C444713F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0" y="4509120"/>
            <a:ext cx="2203247" cy="79208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01672D-E5D4-491D-8FA9-24E3C7314C2A}"/>
              </a:ext>
            </a:extLst>
          </p:cNvPr>
          <p:cNvCxnSpPr>
            <a:cxnSpLocks/>
          </p:cNvCxnSpPr>
          <p:nvPr/>
        </p:nvCxnSpPr>
        <p:spPr>
          <a:xfrm>
            <a:off x="2360712" y="3635733"/>
            <a:ext cx="1" cy="9453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2D8031C-8223-4364-BEA5-5C0E54994084}"/>
              </a:ext>
            </a:extLst>
          </p:cNvPr>
          <p:cNvSpPr txBox="1"/>
          <p:nvPr/>
        </p:nvSpPr>
        <p:spPr>
          <a:xfrm>
            <a:off x="1477114" y="418319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등록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4E7FFE1-1F97-4150-BDE2-B3D28F3D40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73" y="5805264"/>
            <a:ext cx="1646999" cy="527470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F7D8432-6AC2-47F6-A88C-1BD40C35F583}"/>
              </a:ext>
            </a:extLst>
          </p:cNvPr>
          <p:cNvCxnSpPr>
            <a:cxnSpLocks/>
          </p:cNvCxnSpPr>
          <p:nvPr/>
        </p:nvCxnSpPr>
        <p:spPr>
          <a:xfrm>
            <a:off x="2385066" y="5378884"/>
            <a:ext cx="0" cy="4263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B5DAAAE-8625-43D9-AC2B-F92D0CE41E2F}"/>
              </a:ext>
            </a:extLst>
          </p:cNvPr>
          <p:cNvSpPr txBox="1"/>
          <p:nvPr/>
        </p:nvSpPr>
        <p:spPr>
          <a:xfrm>
            <a:off x="1425861" y="544522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등록 완료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0AF893-E3A3-45A8-817B-91D5693E46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57" y="4126537"/>
            <a:ext cx="2024396" cy="1445645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40648F3-51AB-46E8-9D9C-A0FDFF9FA539}"/>
              </a:ext>
            </a:extLst>
          </p:cNvPr>
          <p:cNvCxnSpPr>
            <a:cxnSpLocks/>
          </p:cNvCxnSpPr>
          <p:nvPr/>
        </p:nvCxnSpPr>
        <p:spPr>
          <a:xfrm flipV="1">
            <a:off x="2717063" y="5186559"/>
            <a:ext cx="702538" cy="9787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86C9545-84F8-4100-9E50-A5794388CE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42" y="3232739"/>
            <a:ext cx="2148393" cy="652841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8DFD281-95E2-4943-8330-A378ACCD7CB0}"/>
              </a:ext>
            </a:extLst>
          </p:cNvPr>
          <p:cNvCxnSpPr>
            <a:cxnSpLocks/>
          </p:cNvCxnSpPr>
          <p:nvPr/>
        </p:nvCxnSpPr>
        <p:spPr>
          <a:xfrm flipV="1">
            <a:off x="4368843" y="3635734"/>
            <a:ext cx="0" cy="15508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8FFB408-34ED-44BE-A894-59BF34275FA2}"/>
              </a:ext>
            </a:extLst>
          </p:cNvPr>
          <p:cNvSpPr txBox="1"/>
          <p:nvPr/>
        </p:nvSpPr>
        <p:spPr>
          <a:xfrm>
            <a:off x="3485244" y="2864824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수정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C929C6-8373-4C75-A78B-8F1635D0C7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683" y="2087607"/>
            <a:ext cx="1616425" cy="549305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54C581B-0394-4066-9891-D8BE0405B216}"/>
              </a:ext>
            </a:extLst>
          </p:cNvPr>
          <p:cNvCxnSpPr>
            <a:cxnSpLocks/>
          </p:cNvCxnSpPr>
          <p:nvPr/>
        </p:nvCxnSpPr>
        <p:spPr>
          <a:xfrm flipV="1">
            <a:off x="5457056" y="2636912"/>
            <a:ext cx="0" cy="8254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D211FC4-C2F8-4FE1-AFE4-050E3B9647A1}"/>
              </a:ext>
            </a:extLst>
          </p:cNvPr>
          <p:cNvSpPr txBox="1"/>
          <p:nvPr/>
        </p:nvSpPr>
        <p:spPr>
          <a:xfrm>
            <a:off x="3948910" y="184822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수정 완료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0E175C88-A09C-4473-807F-7345FAAC90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38" y="3299165"/>
            <a:ext cx="1606899" cy="499536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55C6C49-C8A2-4830-90C5-36892DC5FC17}"/>
              </a:ext>
            </a:extLst>
          </p:cNvPr>
          <p:cNvCxnSpPr>
            <a:cxnSpLocks/>
          </p:cNvCxnSpPr>
          <p:nvPr/>
        </p:nvCxnSpPr>
        <p:spPr>
          <a:xfrm>
            <a:off x="5349407" y="3446920"/>
            <a:ext cx="139243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C0E8449-BA82-4EAE-A09E-67EF7693945B}"/>
              </a:ext>
            </a:extLst>
          </p:cNvPr>
          <p:cNvSpPr txBox="1"/>
          <p:nvPr/>
        </p:nvSpPr>
        <p:spPr>
          <a:xfrm>
            <a:off x="6677387" y="297882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댓글 삭제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A07DCBBD-BD3E-4FA9-8A47-4844066607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4" y="4126537"/>
            <a:ext cx="2321913" cy="1993071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C519788-3A2D-45E8-8694-0FB4738108D0}"/>
              </a:ext>
            </a:extLst>
          </p:cNvPr>
          <p:cNvCxnSpPr>
            <a:cxnSpLocks/>
          </p:cNvCxnSpPr>
          <p:nvPr/>
        </p:nvCxnSpPr>
        <p:spPr>
          <a:xfrm>
            <a:off x="8121352" y="3675270"/>
            <a:ext cx="0" cy="5474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게시판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272A7-A27F-430B-B113-409A4D1FD9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75" y="1870594"/>
            <a:ext cx="2128694" cy="19389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B1EB11-8FF5-4B82-A01E-87A2188CB8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814903"/>
            <a:ext cx="3939104" cy="139879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402D6F-554D-4ADD-B97D-FC490C5F4595}"/>
              </a:ext>
            </a:extLst>
          </p:cNvPr>
          <p:cNvCxnSpPr>
            <a:cxnSpLocks/>
          </p:cNvCxnSpPr>
          <p:nvPr/>
        </p:nvCxnSpPr>
        <p:spPr>
          <a:xfrm>
            <a:off x="4448944" y="1916832"/>
            <a:ext cx="18277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4C1956-4808-4B6E-AD86-633CC6243BA9}"/>
              </a:ext>
            </a:extLst>
          </p:cNvPr>
          <p:cNvSpPr txBox="1"/>
          <p:nvPr/>
        </p:nvSpPr>
        <p:spPr>
          <a:xfrm>
            <a:off x="6276691" y="159963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FAQ </a:t>
            </a:r>
            <a:r>
              <a:rPr lang="ko-KR" altLang="en-US" sz="1050" b="1" dirty="0"/>
              <a:t>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729A56-6866-415D-8E0D-893D9C6CB7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36" y="4673647"/>
            <a:ext cx="2255772" cy="84358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92CC3B-0AF5-4ED2-B68B-129B120E1F69}"/>
              </a:ext>
            </a:extLst>
          </p:cNvPr>
          <p:cNvCxnSpPr>
            <a:cxnSpLocks/>
          </p:cNvCxnSpPr>
          <p:nvPr/>
        </p:nvCxnSpPr>
        <p:spPr>
          <a:xfrm>
            <a:off x="7875338" y="2420888"/>
            <a:ext cx="0" cy="2664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7C66BB-97A2-4070-8D6B-6F81C4AA670F}"/>
              </a:ext>
            </a:extLst>
          </p:cNvPr>
          <p:cNvSpPr txBox="1"/>
          <p:nvPr/>
        </p:nvSpPr>
        <p:spPr>
          <a:xfrm>
            <a:off x="6372640" y="433102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검색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B04A78-763B-4AF9-8993-9F29034BB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29" y="4823210"/>
            <a:ext cx="4010585" cy="523948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686DD86-121C-4867-903A-6EBE61EDABCE}"/>
              </a:ext>
            </a:extLst>
          </p:cNvPr>
          <p:cNvCxnSpPr>
            <a:cxnSpLocks/>
          </p:cNvCxnSpPr>
          <p:nvPr/>
        </p:nvCxnSpPr>
        <p:spPr>
          <a:xfrm flipH="1">
            <a:off x="4448944" y="5229200"/>
            <a:ext cx="180204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4DA391-3861-4C1D-9C41-1677FDEF610E}"/>
              </a:ext>
            </a:extLst>
          </p:cNvPr>
          <p:cNvSpPr txBox="1"/>
          <p:nvPr/>
        </p:nvSpPr>
        <p:spPr>
          <a:xfrm>
            <a:off x="2370807" y="449503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16924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멤버십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B3B71-F31A-446C-BEAB-8E716F6D0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" y="1797122"/>
            <a:ext cx="3939104" cy="1398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85C1A2-D911-4E64-90FB-17111481B334}"/>
              </a:ext>
            </a:extLst>
          </p:cNvPr>
          <p:cNvCxnSpPr>
            <a:cxnSpLocks/>
          </p:cNvCxnSpPr>
          <p:nvPr/>
        </p:nvCxnSpPr>
        <p:spPr>
          <a:xfrm>
            <a:off x="3331329" y="2348880"/>
            <a:ext cx="22597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BFED6A2-7C11-447F-A54D-F0C8DC0A5722}"/>
              </a:ext>
            </a:extLst>
          </p:cNvPr>
          <p:cNvSpPr txBox="1"/>
          <p:nvPr/>
        </p:nvSpPr>
        <p:spPr>
          <a:xfrm>
            <a:off x="5969157" y="1446207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멤버십 정보 및 가입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55E6E-53EF-4C29-B7E9-7BFD5D81D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24" y="1773697"/>
            <a:ext cx="2505505" cy="437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76C468-32FF-4C99-B509-B4A4274322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3" y="4827317"/>
            <a:ext cx="1589194" cy="13987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AA35DE-00F9-4402-820A-2616C2D4F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10" y="4828282"/>
            <a:ext cx="2178382" cy="1398797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D9668E-DBB1-481B-994D-2232BFD43EAD}"/>
              </a:ext>
            </a:extLst>
          </p:cNvPr>
          <p:cNvCxnSpPr>
            <a:cxnSpLocks/>
          </p:cNvCxnSpPr>
          <p:nvPr/>
        </p:nvCxnSpPr>
        <p:spPr>
          <a:xfrm flipH="1">
            <a:off x="5097016" y="5661248"/>
            <a:ext cx="123663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C9A19AE-7C03-4E30-B169-15DEA50A617B}"/>
              </a:ext>
            </a:extLst>
          </p:cNvPr>
          <p:cNvSpPr txBox="1"/>
          <p:nvPr/>
        </p:nvSpPr>
        <p:spPr>
          <a:xfrm>
            <a:off x="3170319" y="4486573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멤버십 가입하기 체크 클릭 시 활성화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7E8BA12-0CBD-4DC8-86AE-9EACAF2A6354}"/>
              </a:ext>
            </a:extLst>
          </p:cNvPr>
          <p:cNvCxnSpPr>
            <a:cxnSpLocks/>
          </p:cNvCxnSpPr>
          <p:nvPr/>
        </p:nvCxnSpPr>
        <p:spPr>
          <a:xfrm flipH="1" flipV="1">
            <a:off x="2372914" y="5348551"/>
            <a:ext cx="1067919" cy="4567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077C73-B759-48A2-9BC6-F762BFFB48C6}"/>
              </a:ext>
            </a:extLst>
          </p:cNvPr>
          <p:cNvSpPr txBox="1"/>
          <p:nvPr/>
        </p:nvSpPr>
        <p:spPr>
          <a:xfrm>
            <a:off x="848544" y="4543236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멤버십 가입 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31684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매장안내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매장안내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4C1956-4808-4B6E-AD86-633CC6243BA9}"/>
              </a:ext>
            </a:extLst>
          </p:cNvPr>
          <p:cNvSpPr txBox="1"/>
          <p:nvPr/>
        </p:nvSpPr>
        <p:spPr>
          <a:xfrm>
            <a:off x="6689237" y="458112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‘</a:t>
            </a:r>
            <a:r>
              <a:rPr lang="ko-KR" altLang="en-US" sz="1050" b="1" dirty="0"/>
              <a:t>종로</a:t>
            </a:r>
            <a:r>
              <a:rPr lang="en-US" altLang="ko-KR" sz="1050" b="1" dirty="0"/>
              <a:t>’ </a:t>
            </a:r>
            <a:r>
              <a:rPr lang="ko-KR" altLang="en-US" sz="1050" b="1" dirty="0"/>
              <a:t>검색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B5B13-FCD5-4680-AC60-03F427323F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2" y="1758663"/>
            <a:ext cx="3018679" cy="1608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0F8B6A-91B8-456A-AB06-DD88865113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2" y="4787860"/>
            <a:ext cx="3018679" cy="9860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F022C5-3859-4058-9557-69927F4514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03" y="4802315"/>
            <a:ext cx="1855105" cy="142831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593FC6-29FF-4252-B0EC-891D76EFF5D7}"/>
              </a:ext>
            </a:extLst>
          </p:cNvPr>
          <p:cNvCxnSpPr>
            <a:cxnSpLocks/>
          </p:cNvCxnSpPr>
          <p:nvPr/>
        </p:nvCxnSpPr>
        <p:spPr>
          <a:xfrm>
            <a:off x="2360712" y="5078499"/>
            <a:ext cx="17652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CD99B8-7BFD-40CC-9306-CF7493F94220}"/>
              </a:ext>
            </a:extLst>
          </p:cNvPr>
          <p:cNvSpPr txBox="1"/>
          <p:nvPr/>
        </p:nvSpPr>
        <p:spPr>
          <a:xfrm>
            <a:off x="4377138" y="1584379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‘</a:t>
            </a:r>
            <a:r>
              <a:rPr lang="ko-KR" altLang="en-US" sz="1050" b="1" dirty="0"/>
              <a:t>종로</a:t>
            </a:r>
            <a:r>
              <a:rPr lang="en-US" altLang="ko-KR" sz="1050" b="1" dirty="0"/>
              <a:t>’ </a:t>
            </a:r>
            <a:r>
              <a:rPr lang="ko-KR" altLang="en-US" sz="1050" b="1" dirty="0"/>
              <a:t>검색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1C7CD35-752E-45A2-A779-495CB33FDA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4824839"/>
            <a:ext cx="1102956" cy="148448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57EA419-B3D4-4147-BD47-51B43660866A}"/>
              </a:ext>
            </a:extLst>
          </p:cNvPr>
          <p:cNvCxnSpPr>
            <a:cxnSpLocks/>
          </p:cNvCxnSpPr>
          <p:nvPr/>
        </p:nvCxnSpPr>
        <p:spPr>
          <a:xfrm flipV="1">
            <a:off x="4880992" y="5078500"/>
            <a:ext cx="1656184" cy="149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35744A1-3C56-4D56-999B-5438C41919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7" y="1865701"/>
            <a:ext cx="2395344" cy="892044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5F79E16-CE40-4B5A-95CD-475E650A2412}"/>
              </a:ext>
            </a:extLst>
          </p:cNvPr>
          <p:cNvCxnSpPr>
            <a:cxnSpLocks/>
          </p:cNvCxnSpPr>
          <p:nvPr/>
        </p:nvCxnSpPr>
        <p:spPr>
          <a:xfrm flipV="1">
            <a:off x="2424038" y="2420888"/>
            <a:ext cx="2089538" cy="1417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26DB128E-EA8B-4DDA-A9D4-57F1C9001D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920" y="2975453"/>
            <a:ext cx="3152800" cy="154426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6FA8A77-0ED8-4203-81E1-EC6B62D6C84A}"/>
              </a:ext>
            </a:extLst>
          </p:cNvPr>
          <p:cNvCxnSpPr>
            <a:cxnSpLocks/>
          </p:cNvCxnSpPr>
          <p:nvPr/>
        </p:nvCxnSpPr>
        <p:spPr>
          <a:xfrm>
            <a:off x="5673080" y="2399991"/>
            <a:ext cx="0" cy="585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78A5160-9A3B-402A-8635-85335AF7C1B2}"/>
              </a:ext>
            </a:extLst>
          </p:cNvPr>
          <p:cNvCxnSpPr>
            <a:cxnSpLocks/>
          </p:cNvCxnSpPr>
          <p:nvPr/>
        </p:nvCxnSpPr>
        <p:spPr>
          <a:xfrm flipH="1" flipV="1">
            <a:off x="6108234" y="4498357"/>
            <a:ext cx="572958" cy="247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29BE1E65-3FAD-4C14-B1E5-F97F7BC5C0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41" y="2045761"/>
            <a:ext cx="1145011" cy="892044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1E4C017-5E20-4EDD-AF6A-C38060CA195F}"/>
              </a:ext>
            </a:extLst>
          </p:cNvPr>
          <p:cNvCxnSpPr>
            <a:cxnSpLocks/>
          </p:cNvCxnSpPr>
          <p:nvPr/>
        </p:nvCxnSpPr>
        <p:spPr>
          <a:xfrm flipV="1">
            <a:off x="5280142" y="2597998"/>
            <a:ext cx="2265146" cy="1089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476CF61-CC26-435B-BB2A-EA8C3F76D9AC}"/>
              </a:ext>
            </a:extLst>
          </p:cNvPr>
          <p:cNvSpPr txBox="1"/>
          <p:nvPr/>
        </p:nvSpPr>
        <p:spPr>
          <a:xfrm>
            <a:off x="7833320" y="1711253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상세 그림</a:t>
            </a:r>
          </a:p>
        </p:txBody>
      </p:sp>
    </p:spTree>
    <p:extLst>
      <p:ext uri="{BB962C8B-B14F-4D97-AF65-F5344CB8AC3E}">
        <p14:creationId xmlns:p14="http://schemas.microsoft.com/office/powerpoint/2010/main" val="9477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ABOUT US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4C1956-4808-4B6E-AD86-633CC6243BA9}"/>
              </a:ext>
            </a:extLst>
          </p:cNvPr>
          <p:cNvSpPr txBox="1"/>
          <p:nvPr/>
        </p:nvSpPr>
        <p:spPr>
          <a:xfrm>
            <a:off x="6013460" y="1590401"/>
            <a:ext cx="186416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브랜드 스토리 정보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플레이스</a:t>
            </a:r>
            <a:r>
              <a:rPr lang="ko-KR" altLang="en-US" sz="1050" b="1" dirty="0"/>
              <a:t> 소개</a:t>
            </a:r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플레이스</a:t>
            </a:r>
            <a:r>
              <a:rPr lang="ko-KR" altLang="en-US" sz="1050" b="1" dirty="0"/>
              <a:t> 히스토리</a:t>
            </a:r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플레이스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BI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36003D-B93E-4CC5-863A-D73E3010DE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2" y="1782108"/>
            <a:ext cx="3152800" cy="90608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953575D-3815-4FB3-AA80-CBE904FF37DB}"/>
              </a:ext>
            </a:extLst>
          </p:cNvPr>
          <p:cNvCxnSpPr>
            <a:cxnSpLocks/>
          </p:cNvCxnSpPr>
          <p:nvPr/>
        </p:nvCxnSpPr>
        <p:spPr>
          <a:xfrm flipV="1">
            <a:off x="1856656" y="2040524"/>
            <a:ext cx="291674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B4D6914-3F02-4FD2-90D9-B87EF33E24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26" y="1689277"/>
            <a:ext cx="959010" cy="12144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2E9FA9-E2E9-488A-A696-2B11B1450E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35" y="3086428"/>
            <a:ext cx="939459" cy="141100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C99DF1-EFA6-44D1-9D0F-5A11BDACEBBA}"/>
              </a:ext>
            </a:extLst>
          </p:cNvPr>
          <p:cNvCxnSpPr>
            <a:cxnSpLocks/>
          </p:cNvCxnSpPr>
          <p:nvPr/>
        </p:nvCxnSpPr>
        <p:spPr>
          <a:xfrm>
            <a:off x="1856656" y="2132858"/>
            <a:ext cx="2916748" cy="14110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C3271D-BCCB-4D23-952D-7821749CE5F7}"/>
              </a:ext>
            </a:extLst>
          </p:cNvPr>
          <p:cNvSpPr txBox="1"/>
          <p:nvPr/>
        </p:nvSpPr>
        <p:spPr>
          <a:xfrm>
            <a:off x="6013459" y="3119870"/>
            <a:ext cx="1864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커피 스토리 정보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커피 이야기</a:t>
            </a:r>
            <a:endParaRPr lang="en-US" altLang="ko-KR" sz="105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5A1630-C6B6-4AC5-9384-576D3E37B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21" y="4762567"/>
            <a:ext cx="1049201" cy="152634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B0EFC0-5013-4F9C-8495-B45EC63CC345}"/>
              </a:ext>
            </a:extLst>
          </p:cNvPr>
          <p:cNvSpPr txBox="1"/>
          <p:nvPr/>
        </p:nvSpPr>
        <p:spPr>
          <a:xfrm>
            <a:off x="6013459" y="4863835"/>
            <a:ext cx="1864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디저트 스토리 정보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디저트 이야기</a:t>
            </a:r>
            <a:endParaRPr lang="en-US" altLang="ko-KR" sz="105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854BAC2-D4B3-4F2D-B9F8-50D5F84769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4" y="3660503"/>
            <a:ext cx="2039707" cy="252279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4C9CDB2-4895-406E-B85C-DFE685128433}"/>
              </a:ext>
            </a:extLst>
          </p:cNvPr>
          <p:cNvCxnSpPr>
            <a:cxnSpLocks/>
          </p:cNvCxnSpPr>
          <p:nvPr/>
        </p:nvCxnSpPr>
        <p:spPr>
          <a:xfrm>
            <a:off x="1856656" y="2204864"/>
            <a:ext cx="2841992" cy="2947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AB3F0A-3D00-4ACE-808D-D480FF106418}"/>
              </a:ext>
            </a:extLst>
          </p:cNvPr>
          <p:cNvCxnSpPr>
            <a:cxnSpLocks/>
          </p:cNvCxnSpPr>
          <p:nvPr/>
        </p:nvCxnSpPr>
        <p:spPr>
          <a:xfrm>
            <a:off x="1688920" y="2328556"/>
            <a:ext cx="0" cy="11592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D52368-0C99-41B6-AF75-9C6C0B163311}"/>
              </a:ext>
            </a:extLst>
          </p:cNvPr>
          <p:cNvSpPr txBox="1"/>
          <p:nvPr/>
        </p:nvSpPr>
        <p:spPr>
          <a:xfrm>
            <a:off x="3195343" y="5516215"/>
            <a:ext cx="1864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브랜드 필름 정보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ko-KR" altLang="en-US" sz="1050" b="1" dirty="0" err="1"/>
              <a:t>투썸</a:t>
            </a:r>
            <a:r>
              <a:rPr lang="ko-KR" altLang="en-US" sz="1050" b="1" dirty="0"/>
              <a:t> 광고 유튜브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16817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사용자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others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sp>
        <p:nvSpPr>
          <p:cNvPr id="17" name="직사각형 26"/>
          <p:cNvSpPr/>
          <p:nvPr/>
        </p:nvSpPr>
        <p:spPr>
          <a:xfrm>
            <a:off x="624744" y="1052736"/>
            <a:ext cx="8640960" cy="550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1972-1D97-4B62-AE93-A379EC4F5E2F}"/>
              </a:ext>
            </a:extLst>
          </p:cNvPr>
          <p:cNvSpPr txBox="1"/>
          <p:nvPr/>
        </p:nvSpPr>
        <p:spPr>
          <a:xfrm>
            <a:off x="920551" y="1268760"/>
            <a:ext cx="359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others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4C1956-4808-4B6E-AD86-633CC6243BA9}"/>
              </a:ext>
            </a:extLst>
          </p:cNvPr>
          <p:cNvSpPr txBox="1"/>
          <p:nvPr/>
        </p:nvSpPr>
        <p:spPr>
          <a:xfrm>
            <a:off x="5785768" y="1189493"/>
            <a:ext cx="1975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창업의 관련된 정보 제공</a:t>
            </a:r>
            <a:endParaRPr lang="en-US" altLang="ko-KR" sz="1050" b="1" dirty="0"/>
          </a:p>
          <a:p>
            <a:r>
              <a:rPr lang="ko-KR" altLang="en-US" sz="1050" b="1" dirty="0"/>
              <a:t>소개에 관련된 정보 다운로드</a:t>
            </a:r>
            <a:endParaRPr lang="en-US" altLang="ko-KR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3271D-BCCB-4D23-952D-7821749CE5F7}"/>
              </a:ext>
            </a:extLst>
          </p:cNvPr>
          <p:cNvSpPr txBox="1"/>
          <p:nvPr/>
        </p:nvSpPr>
        <p:spPr>
          <a:xfrm>
            <a:off x="6679585" y="3033941"/>
            <a:ext cx="21918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가맹점 전용 금융상품 정보 제공</a:t>
            </a:r>
            <a:endParaRPr lang="en-US" altLang="ko-KR" sz="105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B0EFC0-5013-4F9C-8495-B45EC63CC345}"/>
              </a:ext>
            </a:extLst>
          </p:cNvPr>
          <p:cNvSpPr txBox="1"/>
          <p:nvPr/>
        </p:nvSpPr>
        <p:spPr>
          <a:xfrm>
            <a:off x="6206707" y="4854178"/>
            <a:ext cx="1864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창업설명회 정보 제공</a:t>
            </a:r>
            <a:endParaRPr lang="en-US" altLang="ko-KR" sz="105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D52368-0C99-41B6-AF75-9C6C0B163311}"/>
              </a:ext>
            </a:extLst>
          </p:cNvPr>
          <p:cNvSpPr txBox="1"/>
          <p:nvPr/>
        </p:nvSpPr>
        <p:spPr>
          <a:xfrm>
            <a:off x="970964" y="3329852"/>
            <a:ext cx="18641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기업 및 단체 구매 안내</a:t>
            </a:r>
            <a:endParaRPr lang="en-US" altLang="ko-KR" sz="1050" b="1" dirty="0"/>
          </a:p>
          <a:p>
            <a:r>
              <a:rPr lang="ko-KR" altLang="en-US" sz="1050" b="1" dirty="0"/>
              <a:t>정보 제공</a:t>
            </a:r>
            <a:endParaRPr lang="en-US" altLang="ko-KR" sz="105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BCC013-EA52-463D-89A4-82EABAC633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1" y="1672112"/>
            <a:ext cx="2916747" cy="84394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362F6F1-B5F6-49A4-8EF7-9C374815BE0B}"/>
              </a:ext>
            </a:extLst>
          </p:cNvPr>
          <p:cNvCxnSpPr>
            <a:cxnSpLocks/>
          </p:cNvCxnSpPr>
          <p:nvPr/>
        </p:nvCxnSpPr>
        <p:spPr>
          <a:xfrm>
            <a:off x="2871588" y="1926123"/>
            <a:ext cx="1932847" cy="10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18592EB-ABB2-4C49-AFDD-E964D803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31" y="1227049"/>
            <a:ext cx="903970" cy="1626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6970DD-A353-4624-9BC5-77165F72CD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04" y="1711447"/>
            <a:ext cx="2692865" cy="1161526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14C8FC2-8D7A-4C54-A125-C82FCD96C176}"/>
              </a:ext>
            </a:extLst>
          </p:cNvPr>
          <p:cNvCxnSpPr>
            <a:cxnSpLocks/>
          </p:cNvCxnSpPr>
          <p:nvPr/>
        </p:nvCxnSpPr>
        <p:spPr>
          <a:xfrm flipV="1">
            <a:off x="5673080" y="2228801"/>
            <a:ext cx="288032" cy="311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1F69360-D215-436A-87F3-D5C088787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35" y="3026763"/>
            <a:ext cx="1762462" cy="1544065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7CC48E6-962C-4D51-AF1F-9E96EB6EE283}"/>
              </a:ext>
            </a:extLst>
          </p:cNvPr>
          <p:cNvCxnSpPr>
            <a:cxnSpLocks/>
          </p:cNvCxnSpPr>
          <p:nvPr/>
        </p:nvCxnSpPr>
        <p:spPr>
          <a:xfrm>
            <a:off x="2936776" y="1988840"/>
            <a:ext cx="1754971" cy="12922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95645EC9-4AEB-420A-A1F7-7A54A0A627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4" y="3875732"/>
            <a:ext cx="1948617" cy="253397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C538EB-13E9-4CF9-B3AD-9633A4F0D9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24" y="4713748"/>
            <a:ext cx="1317042" cy="174398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43BA85-7051-4090-97CB-6862A9D4886D}"/>
              </a:ext>
            </a:extLst>
          </p:cNvPr>
          <p:cNvCxnSpPr>
            <a:cxnSpLocks/>
          </p:cNvCxnSpPr>
          <p:nvPr/>
        </p:nvCxnSpPr>
        <p:spPr>
          <a:xfrm>
            <a:off x="2833224" y="2080197"/>
            <a:ext cx="1906027" cy="3024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77B0186-0B6A-4385-A178-2FD20B16DA0F}"/>
              </a:ext>
            </a:extLst>
          </p:cNvPr>
          <p:cNvCxnSpPr>
            <a:cxnSpLocks/>
          </p:cNvCxnSpPr>
          <p:nvPr/>
        </p:nvCxnSpPr>
        <p:spPr>
          <a:xfrm flipH="1">
            <a:off x="2235505" y="2184535"/>
            <a:ext cx="556444" cy="11113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</a:t>
            </a:r>
            <a:endParaRPr lang="ko-KR" altLang="en-US" sz="2400" b="1" spc="-150" dirty="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66314C-1C8A-455E-8491-715C45272A47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24C0E65-0F40-4319-AB49-7732BA82C891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 	  </a:t>
              </a:r>
              <a:r>
                <a:rPr lang="ko-KR" altLang="en-US" sz="4000" b="1" dirty="0"/>
                <a:t>관리자</a:t>
              </a:r>
              <a:endParaRPr lang="en-US" altLang="ko-KR" sz="4000" b="1" dirty="0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B5598EC3-76A1-47D6-9A44-CF2B93BEA21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4BE90951-9902-41D7-AAF1-00074999E44F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(Faq_Board)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14070" y="1485572"/>
          <a:ext cx="8418378" cy="259149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70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6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6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FAQ_BOARD_TITLE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 </a:t>
                      </a:r>
                      <a:r>
                        <a:rPr lang="ko-KR" altLang="en-US" sz="1600" b="0" spc="0"/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6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FAQ_BOARD_CONTENT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 </a:t>
                      </a:r>
                      <a:r>
                        <a:rPr lang="ko-KR" altLang="en-US" sz="1600" b="0" spc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8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FAQ_BOARD_REG_DATE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FAQ </a:t>
                      </a:r>
                      <a:r>
                        <a:rPr lang="ko-KR" altLang="en-US" sz="1600" b="0" spc="0"/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로그인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임썽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823338"/>
            <a:ext cx="3888432" cy="38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728864" y="2060848"/>
            <a:ext cx="1584176" cy="331236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01073" y="1484784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성공 시 관리자 메인 화면으로 진입</a:t>
            </a:r>
            <a:endParaRPr lang="ko-KR" altLang="en-US" dirty="0"/>
          </a:p>
        </p:txBody>
      </p:sp>
      <p:pic>
        <p:nvPicPr>
          <p:cNvPr id="1027" name="Picture 3" descr="C:\Users\임썽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59" y="5373216"/>
            <a:ext cx="3913782" cy="7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3728864" y="5373216"/>
            <a:ext cx="1584176" cy="50405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73080" y="493187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실패 시 경고 문구 출력</a:t>
            </a:r>
          </a:p>
        </p:txBody>
      </p:sp>
      <p:pic>
        <p:nvPicPr>
          <p:cNvPr id="1028" name="Picture 4" descr="C:\Users\임썽\Desktop\K-0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132856"/>
            <a:ext cx="391991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12554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488" y="3861048"/>
            <a:ext cx="11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일자별</a:t>
            </a:r>
            <a:endParaRPr lang="en-US" altLang="ko-KR" sz="1600" dirty="0"/>
          </a:p>
          <a:p>
            <a:r>
              <a:rPr lang="ko-KR" altLang="en-US" sz="1600" dirty="0"/>
              <a:t>매출액</a:t>
            </a:r>
            <a:endParaRPr lang="en-US" altLang="ko-KR" sz="1600" dirty="0"/>
          </a:p>
          <a:p>
            <a:r>
              <a:rPr lang="ko-KR" altLang="en-US" sz="1600" dirty="0"/>
              <a:t>그래프</a:t>
            </a:r>
          </a:p>
        </p:txBody>
      </p:sp>
      <p:pic>
        <p:nvPicPr>
          <p:cNvPr id="1028" name="Picture 4" descr="C:\Users\임썽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02" y="1916832"/>
            <a:ext cx="6929643" cy="40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1856656" y="1700808"/>
            <a:ext cx="576064" cy="64219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1280592" y="4077072"/>
            <a:ext cx="1656184" cy="28803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3440832" y="1700808"/>
            <a:ext cx="576064" cy="64219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5313040" y="1700808"/>
            <a:ext cx="576064" cy="64219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6897216" y="1700808"/>
            <a:ext cx="576064" cy="64219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4748" y="1287375"/>
            <a:ext cx="183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전날 매출액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82970" y="1287375"/>
            <a:ext cx="183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전날 접속자수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81192" y="1287375"/>
            <a:ext cx="183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전날 가입자수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8524" y="1285811"/>
            <a:ext cx="183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전날 주문건수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097016" y="4204557"/>
            <a:ext cx="3600400" cy="57982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97416" y="4322713"/>
            <a:ext cx="11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일자별</a:t>
            </a:r>
            <a:endParaRPr lang="en-US" altLang="ko-KR" sz="1600" dirty="0"/>
          </a:p>
          <a:p>
            <a:r>
              <a:rPr lang="ko-KR" altLang="en-US" sz="1600" dirty="0"/>
              <a:t>접속자수</a:t>
            </a:r>
            <a:endParaRPr lang="en-US" altLang="ko-KR" sz="1600" dirty="0"/>
          </a:p>
          <a:p>
            <a:r>
              <a:rPr lang="ko-KR" altLang="en-US" sz="1600" dirty="0"/>
              <a:t>그래프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7905328" y="3415308"/>
            <a:ext cx="1008718" cy="78924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25408" y="2491978"/>
            <a:ext cx="11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일자별</a:t>
            </a:r>
            <a:endParaRPr lang="en-US" altLang="ko-KR" sz="1600" dirty="0"/>
          </a:p>
          <a:p>
            <a:r>
              <a:rPr lang="ko-KR" altLang="en-US" sz="1600" dirty="0"/>
              <a:t>주문건수</a:t>
            </a:r>
            <a:endParaRPr lang="en-US" altLang="ko-KR" sz="1600" dirty="0"/>
          </a:p>
          <a:p>
            <a:r>
              <a:rPr lang="ko-KR" altLang="en-US" sz="1600" dirty="0"/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165774403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C:\Users\임썽\Desktop\K-0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1"/>
          <a:stretch/>
        </p:blipFill>
        <p:spPr bwMode="auto">
          <a:xfrm>
            <a:off x="523039" y="1860313"/>
            <a:ext cx="3493857" cy="40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915524" y="1896989"/>
            <a:ext cx="24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공지사항 페이지로 이동</a:t>
            </a:r>
          </a:p>
        </p:txBody>
      </p:sp>
      <p:pic>
        <p:nvPicPr>
          <p:cNvPr id="4098" name="Picture 2" descr="C:\Users\임썽\Desktop\K-00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43" y="2630227"/>
            <a:ext cx="46005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V="1">
            <a:off x="1856656" y="3068960"/>
            <a:ext cx="2952328" cy="202762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07211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2808" y="1700808"/>
            <a:ext cx="209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QnA</a:t>
            </a:r>
            <a:r>
              <a:rPr lang="ko-KR" altLang="en-US" sz="1600" dirty="0"/>
              <a:t> 페이지로 이동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002532"/>
            <a:ext cx="4128747" cy="37890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30" y="2476312"/>
            <a:ext cx="4485705" cy="2826416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V="1">
            <a:off x="1816080" y="3789040"/>
            <a:ext cx="3352944" cy="152356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04435"/>
      </p:ext>
    </p:extLst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9144" y="1844824"/>
            <a:ext cx="251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</a:t>
            </a:r>
            <a:r>
              <a:rPr lang="ko-KR" altLang="en-US" sz="1600" dirty="0" err="1"/>
              <a:t>메뉴얼</a:t>
            </a:r>
            <a:r>
              <a:rPr lang="ko-KR" altLang="en-US" sz="1600" dirty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5"/>
          <a:stretch/>
        </p:blipFill>
        <p:spPr>
          <a:xfrm>
            <a:off x="344488" y="1482036"/>
            <a:ext cx="4005017" cy="4814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F89E1F-35E6-435E-BD23-ED4CFE76AA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78"/>
          <a:stretch/>
        </p:blipFill>
        <p:spPr>
          <a:xfrm>
            <a:off x="5482555" y="2392653"/>
            <a:ext cx="3404416" cy="2281970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cxnSpLocks/>
          </p:cNvCxnSpPr>
          <p:nvPr/>
        </p:nvCxnSpPr>
        <p:spPr>
          <a:xfrm flipV="1">
            <a:off x="1554621" y="3645024"/>
            <a:ext cx="3799470" cy="1693547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32219"/>
      </p:ext>
    </p:extLst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-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임썽\Desktop\K-0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5" t="-781" b="781"/>
          <a:stretch/>
        </p:blipFill>
        <p:spPr bwMode="auto">
          <a:xfrm>
            <a:off x="798422" y="1860313"/>
            <a:ext cx="2059121" cy="40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673080" y="1196752"/>
            <a:ext cx="2409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관리자 비밀번호 변경</a:t>
            </a:r>
          </a:p>
        </p:txBody>
      </p:sp>
      <p:pic>
        <p:nvPicPr>
          <p:cNvPr id="2050" name="Picture 2" descr="C:\Users\임썽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29" y="1650586"/>
            <a:ext cx="291465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임썽\Desktop\K-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3009724"/>
            <a:ext cx="1440160" cy="12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/>
          <p:cNvCxnSpPr/>
          <p:nvPr/>
        </p:nvCxnSpPr>
        <p:spPr>
          <a:xfrm>
            <a:off x="2852923" y="1988840"/>
            <a:ext cx="803933" cy="158417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592960" y="2783804"/>
            <a:ext cx="1008718" cy="78924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7875" y="1224886"/>
            <a:ext cx="240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메인 오른쪽 상단 </a:t>
            </a:r>
            <a:endParaRPr lang="en-US" altLang="ko-KR" sz="1600" dirty="0"/>
          </a:p>
          <a:p>
            <a:r>
              <a:rPr lang="ko-KR" altLang="en-US" sz="1600" dirty="0"/>
              <a:t>아이콘 클릭</a:t>
            </a:r>
          </a:p>
        </p:txBody>
      </p:sp>
      <p:pic>
        <p:nvPicPr>
          <p:cNvPr id="2052" name="Picture 4" descr="C:\Users\임썽\Desktop\K-0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07" y="4288925"/>
            <a:ext cx="2222735" cy="22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2775499" y="2065148"/>
            <a:ext cx="803933" cy="193991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589035" y="4005065"/>
            <a:ext cx="1516093" cy="141698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63755" y="4689434"/>
            <a:ext cx="201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관리자 로그아웃</a:t>
            </a:r>
          </a:p>
        </p:txBody>
      </p:sp>
    </p:spTree>
    <p:extLst>
      <p:ext uri="{BB962C8B-B14F-4D97-AF65-F5344CB8AC3E}">
        <p14:creationId xmlns:p14="http://schemas.microsoft.com/office/powerpoint/2010/main" val="3152179289"/>
      </p:ext>
    </p:extLst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비밀번호 변경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5048" y="1196752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성공 시 비밀번호 변경 완료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99540" y="2672085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실패 시 경고 문구 출력</a:t>
            </a:r>
          </a:p>
        </p:txBody>
      </p:sp>
      <p:pic>
        <p:nvPicPr>
          <p:cNvPr id="18" name="Picture 2" descr="C:\Users\임썽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3" y="2338790"/>
            <a:ext cx="403750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임썽\Desktop\K-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593626"/>
            <a:ext cx="3285373" cy="107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656856" y="2132856"/>
            <a:ext cx="1728192" cy="298855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3083062"/>
            <a:ext cx="3285373" cy="10014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5517232"/>
            <a:ext cx="3285373" cy="7604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4328882"/>
            <a:ext cx="3285373" cy="792524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3656856" y="4725144"/>
            <a:ext cx="1656184" cy="39626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3656856" y="3789040"/>
            <a:ext cx="1742684" cy="133236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656856" y="5121406"/>
            <a:ext cx="2016224" cy="776043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17005"/>
      </p:ext>
    </p:extLst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480" y="1196752"/>
            <a:ext cx="2448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사이드바</a:t>
            </a:r>
            <a:r>
              <a:rPr lang="ko-KR" altLang="en-US" sz="1600" dirty="0"/>
              <a:t> 메뉴 클릭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1032" y="1971491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 리스트로 이동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654061"/>
            <a:ext cx="1512168" cy="4805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0" y="2763397"/>
            <a:ext cx="6897216" cy="336587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285889" y="2790220"/>
            <a:ext cx="1146831" cy="27874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82481"/>
      </p:ext>
    </p:extLst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 리스트 검색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480" y="1196752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 검색 </a:t>
            </a:r>
            <a:r>
              <a:rPr lang="en-US" altLang="ko-KR" sz="1600" dirty="0"/>
              <a:t>(</a:t>
            </a:r>
            <a:r>
              <a:rPr lang="ko-KR" altLang="en-US" sz="1600" dirty="0"/>
              <a:t>검색 유형 </a:t>
            </a:r>
            <a:r>
              <a:rPr lang="en-US" altLang="ko-KR" sz="1600" dirty="0"/>
              <a:t>: ID,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가입유형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회원가입일</a:t>
            </a:r>
            <a:r>
              <a:rPr lang="en-US" altLang="ko-KR" sz="1600" dirty="0"/>
              <a:t>, </a:t>
            </a:r>
            <a:r>
              <a:rPr lang="ko-KR" altLang="en-US" sz="1600" dirty="0"/>
              <a:t>최종 로그인 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72480" y="445077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 리스트 출력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700808"/>
            <a:ext cx="9129464" cy="2599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3" y="4894421"/>
            <a:ext cx="9505056" cy="1464162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8655750" y="2044222"/>
            <a:ext cx="13718" cy="273630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64206"/>
      </p:ext>
    </p:extLst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리스트 엑셀다운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8984" y="1116431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엑셀 다운로드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503045"/>
            <a:ext cx="8769424" cy="3222099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6249144" y="1277073"/>
            <a:ext cx="792088" cy="38351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47" y="4260447"/>
            <a:ext cx="5724525" cy="227647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7484704" y="1772816"/>
            <a:ext cx="227448" cy="230425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970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(IAT)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3810" y="1052736"/>
          <a:ext cx="8418378" cy="56435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5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0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0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MENU_MENU_ID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0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IAT_FULL_SUPPLY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 </a:t>
                      </a:r>
                      <a:r>
                        <a:rPr lang="ko-KR" altLang="en-US" sz="1600" b="0" spc="0"/>
                        <a:t>총 제공량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IAT_ONE_SUPPLY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1</a:t>
                      </a:r>
                      <a:r>
                        <a:rPr lang="ko-KR" altLang="en-US" sz="1600" b="0" spc="0"/>
                        <a:t>회 제공량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중량 &amp; 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IAT_KCAL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열량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IAT_SUGARS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당류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IAT_PROTEIN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단백질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IAT_SATURATED_FAT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포화지방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09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IAT_NATRIUM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나트륨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리스트 선택보기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1" y="1552918"/>
            <a:ext cx="9145016" cy="23441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54710" y="1382225"/>
            <a:ext cx="1368152" cy="1152128"/>
          </a:xfrm>
          <a:prstGeom prst="rect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290817" y="2551901"/>
            <a:ext cx="1044116" cy="210354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74259" y="4797152"/>
            <a:ext cx="17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View Count</a:t>
            </a:r>
          </a:p>
          <a:p>
            <a:r>
              <a:rPr lang="ko-KR" altLang="en-US" sz="1600" dirty="0"/>
              <a:t>선택하여 보기</a:t>
            </a:r>
          </a:p>
        </p:txBody>
      </p:sp>
    </p:spTree>
    <p:extLst>
      <p:ext uri="{BB962C8B-B14F-4D97-AF65-F5344CB8AC3E}">
        <p14:creationId xmlns:p14="http://schemas.microsoft.com/office/powerpoint/2010/main" val="1418560958"/>
      </p:ext>
    </p:extLst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 리스트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056" y="4221088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</a:t>
            </a:r>
            <a:endParaRPr lang="en-US" altLang="ko-KR" sz="1600" dirty="0"/>
          </a:p>
          <a:p>
            <a:r>
              <a:rPr lang="ko-KR" altLang="en-US" sz="1600" dirty="0"/>
              <a:t>상세 페이지 출력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503045"/>
            <a:ext cx="4808984" cy="1766937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425861" y="2002994"/>
            <a:ext cx="1582923" cy="214608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3243266"/>
            <a:ext cx="5602213" cy="28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9681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회원 리스트 수정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9224" y="1412776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 정보 수정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268760"/>
            <a:ext cx="5602213" cy="2884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60" y="1988840"/>
            <a:ext cx="3079229" cy="889555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5457056" y="2710914"/>
            <a:ext cx="1152128" cy="93411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4509120"/>
            <a:ext cx="2047875" cy="14287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0343" y="6093296"/>
            <a:ext cx="176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 상태 변경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52" y="5587476"/>
            <a:ext cx="6942257" cy="50582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2515027" y="5223495"/>
            <a:ext cx="997813" cy="14972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8893" y="5129078"/>
            <a:ext cx="4336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휴면</a:t>
            </a:r>
            <a:r>
              <a:rPr lang="en-US" altLang="ko-KR" sz="1600" dirty="0"/>
              <a:t>, </a:t>
            </a:r>
            <a:r>
              <a:rPr lang="ko-KR" altLang="en-US" sz="1600" dirty="0"/>
              <a:t>블랙 회원 지정 시 각 리스트로 이동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30459" y="6154918"/>
            <a:ext cx="1450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블랙 회원 리스트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8525116"/>
      </p:ext>
    </p:extLst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블랙</a:t>
            </a:r>
            <a:r>
              <a:rPr lang="en-US" altLang="ko-KR" sz="2400" b="1" spc="-150" dirty="0">
                <a:solidFill>
                  <a:prstClr val="white"/>
                </a:solidFill>
              </a:rPr>
              <a:t>,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휴면회원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5457056" y="2710914"/>
            <a:ext cx="1152128" cy="93411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61369" y="2675528"/>
            <a:ext cx="2344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블랙회원</a:t>
            </a:r>
            <a:r>
              <a:rPr lang="en-US" altLang="ko-KR" sz="16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휴면회원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리스트도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회원리스트와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동일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160113"/>
            <a:ext cx="7041232" cy="2738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4221088"/>
            <a:ext cx="7041232" cy="23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5417"/>
      </p:ext>
    </p:extLst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탈퇴회원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8415" y="1420701"/>
            <a:ext cx="7045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탈퇴회원 리스트도 동일하나</a:t>
            </a:r>
            <a:r>
              <a:rPr lang="en-US" altLang="ko-KR" sz="1600" dirty="0"/>
              <a:t>, </a:t>
            </a:r>
            <a:r>
              <a:rPr lang="ko-KR" altLang="en-US" sz="1600" dirty="0"/>
              <a:t>항목 클릭 시 탈퇴회원 정보를 삭제할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7" y="1871007"/>
            <a:ext cx="7206010" cy="31161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5157192"/>
            <a:ext cx="4267200" cy="122872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729268" y="4437112"/>
            <a:ext cx="464092" cy="151216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5153099"/>
            <a:ext cx="4267200" cy="1228725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H="1">
            <a:off x="4827712" y="6165304"/>
            <a:ext cx="3221632" cy="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5104"/>
      </p:ext>
    </p:extLst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 리스트 검색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2" y="1585184"/>
            <a:ext cx="8979464" cy="1593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7" y="4581128"/>
            <a:ext cx="8979464" cy="15939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2480" y="1196752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멤버십 검색 </a:t>
            </a:r>
            <a:r>
              <a:rPr lang="en-US" altLang="ko-KR" sz="1600" dirty="0"/>
              <a:t>(</a:t>
            </a:r>
            <a:r>
              <a:rPr lang="ko-KR" altLang="en-US" sz="1600" dirty="0"/>
              <a:t>검색 유형 </a:t>
            </a:r>
            <a:r>
              <a:rPr lang="en-US" altLang="ko-KR" sz="1600" dirty="0"/>
              <a:t>: ID, </a:t>
            </a:r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멤버십 등급</a:t>
            </a:r>
            <a:r>
              <a:rPr lang="en-US" altLang="ko-KR" sz="1600" dirty="0"/>
              <a:t>, </a:t>
            </a:r>
            <a:r>
              <a:rPr lang="ko-KR" altLang="en-US" sz="1600" dirty="0"/>
              <a:t>멤버십 전환일자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697416" y="1844824"/>
            <a:ext cx="0" cy="220945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7037" y="412400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22576383"/>
      </p:ext>
    </p:extLst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 리스트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7" y="1628800"/>
            <a:ext cx="8979464" cy="15939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24708" y="1196752"/>
            <a:ext cx="525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항목 클릭 </a:t>
            </a:r>
            <a:r>
              <a:rPr lang="ko-KR" altLang="en-US" sz="1600"/>
              <a:t>시 멤버십 가입 회원의 </a:t>
            </a:r>
            <a:r>
              <a:rPr lang="ko-KR" altLang="en-US" sz="1600" dirty="0"/>
              <a:t>정보 수정 </a:t>
            </a:r>
            <a:r>
              <a:rPr lang="ko-KR" altLang="en-US" sz="1600" dirty="0" err="1"/>
              <a:t>모달</a:t>
            </a:r>
            <a:r>
              <a:rPr lang="ko-KR" altLang="en-US" sz="1600" dirty="0"/>
              <a:t> 팝업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" y="3429063"/>
            <a:ext cx="8866443" cy="296137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3296816" y="2492896"/>
            <a:ext cx="0" cy="140415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70824"/>
      </p:ext>
    </p:extLst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 리스트 수정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6836" y="119675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멤버십 가입 회원의 정보 수정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1714287"/>
            <a:ext cx="8866443" cy="2961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23" y="5013176"/>
            <a:ext cx="4314825" cy="126682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825208" y="3873410"/>
            <a:ext cx="1296144" cy="164382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59392"/>
      </p:ext>
    </p:extLst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8864" y="119675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멤버십 등급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21" y="5196123"/>
            <a:ext cx="4333875" cy="1295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" y="1551009"/>
            <a:ext cx="8769424" cy="349239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681192" y="4869160"/>
            <a:ext cx="2088232" cy="93610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336DB6F-51E8-4ED7-AC5D-B8728153C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920" y="2996952"/>
            <a:ext cx="144016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73646"/>
      </p:ext>
    </p:extLst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멤버십 수정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2860" y="1196752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멤버십 등급 정보 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21" y="5196123"/>
            <a:ext cx="4333875" cy="129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3" y="1628800"/>
            <a:ext cx="8944622" cy="338853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681192" y="4797152"/>
            <a:ext cx="2088232" cy="100811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2958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(Menu)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78972"/>
              </p:ext>
            </p:extLst>
          </p:nvPr>
        </p:nvGraphicFramePr>
        <p:xfrm>
          <a:off x="743810" y="1052736"/>
          <a:ext cx="8418378" cy="552841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6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91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91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MENU_MAIN_TITLE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메인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91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MENU_SUB_TITLE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서브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MENU_START_DAY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판매시작일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MENU_CHECK_COUNT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42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메뉴 신상품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운영자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2860" y="1124744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운영자 리스트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7" y="1531470"/>
            <a:ext cx="9273480" cy="2677966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080792" y="3705380"/>
            <a:ext cx="0" cy="137980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20652" y="53732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</a:t>
            </a:r>
            <a:endParaRPr lang="en-US" altLang="ko-KR" sz="1600" dirty="0"/>
          </a:p>
          <a:p>
            <a:r>
              <a:rPr lang="ko-KR" altLang="en-US" sz="1600" dirty="0"/>
              <a:t>관리자 정보를 수정 </a:t>
            </a:r>
            <a:r>
              <a:rPr lang="en-US" altLang="ko-KR" sz="1600" dirty="0"/>
              <a:t>/ </a:t>
            </a:r>
            <a:r>
              <a:rPr lang="ko-KR" altLang="en-US" sz="1600" dirty="0"/>
              <a:t>삭제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769424" y="3057662"/>
            <a:ext cx="0" cy="231555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21195" y="5514956"/>
            <a:ext cx="179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운영자 등록 버튼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6387648"/>
      </p:ext>
    </p:extLst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운영자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6876" y="1124744"/>
            <a:ext cx="2196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운영자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4568" y="458457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성공 시 </a:t>
            </a:r>
            <a:endParaRPr lang="en-US" altLang="ko-KR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90192" y="4554867"/>
            <a:ext cx="179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실패 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1495326"/>
            <a:ext cx="3681878" cy="2802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0" y="5031771"/>
            <a:ext cx="4060137" cy="122790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2336944" y="3897052"/>
            <a:ext cx="2256016" cy="133214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12" y="5031771"/>
            <a:ext cx="4060135" cy="122790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4934998" y="3849751"/>
            <a:ext cx="2455194" cy="137944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418828"/>
      </p:ext>
    </p:extLst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운영자 정보 삭제</a:t>
            </a:r>
            <a:r>
              <a:rPr lang="en-US" altLang="ko-KR" sz="2400" b="1" spc="-150" dirty="0">
                <a:solidFill>
                  <a:prstClr val="white"/>
                </a:solidFill>
              </a:rPr>
              <a:t>/</a:t>
            </a:r>
            <a:r>
              <a:rPr lang="ko-KR" altLang="en-US" sz="2400" b="1" spc="-150" dirty="0">
                <a:solidFill>
                  <a:prstClr val="white"/>
                </a:solidFill>
              </a:rPr>
              <a:t>수정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595" y="1261900"/>
            <a:ext cx="4642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운영자 리스트 클릭 시 운영자 정보 삭제 </a:t>
            </a:r>
            <a:r>
              <a:rPr lang="en-US" altLang="ko-KR" sz="1600" dirty="0"/>
              <a:t>/ </a:t>
            </a:r>
            <a:r>
              <a:rPr lang="ko-KR" altLang="en-US" sz="1600" dirty="0"/>
              <a:t>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512" y="4530606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삭제 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7136" y="4530606"/>
            <a:ext cx="179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수정 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600454"/>
            <a:ext cx="6331683" cy="261498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2864768" y="3705380"/>
            <a:ext cx="2232248" cy="87574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961112" y="3705380"/>
            <a:ext cx="0" cy="11637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4941167"/>
            <a:ext cx="4314825" cy="13049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4" y="4941168"/>
            <a:ext cx="4305300" cy="13049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2204864"/>
            <a:ext cx="3350086" cy="103641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6113512" y="2996952"/>
            <a:ext cx="1356940" cy="49858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76170" y="1772816"/>
            <a:ext cx="2779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권한 없는 운영자가 접근 시</a:t>
            </a:r>
          </a:p>
        </p:txBody>
      </p:sp>
    </p:spTree>
    <p:extLst>
      <p:ext uri="{BB962C8B-B14F-4D97-AF65-F5344CB8AC3E}">
        <p14:creationId xmlns:p14="http://schemas.microsoft.com/office/powerpoint/2010/main" val="1854120996"/>
      </p:ext>
    </p:extLst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5827" y="1261900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전체 메뉴 리스트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6" y="1953693"/>
            <a:ext cx="9001486" cy="39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8834"/>
      </p:ext>
    </p:extLst>
  </p:cSld>
  <p:clrMapOvr>
    <a:masterClrMapping/>
  </p:clrMapOvr>
  <p:transition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리스트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504" y="1261900"/>
            <a:ext cx="5621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리스트 항목 클릭 시 상세 </a:t>
            </a:r>
            <a:r>
              <a:rPr lang="ko-KR" altLang="en-US" sz="1600" dirty="0" err="1"/>
              <a:t>모달에서</a:t>
            </a:r>
            <a:r>
              <a:rPr lang="ko-KR" altLang="en-US" sz="1600" dirty="0"/>
              <a:t> 수정 </a:t>
            </a:r>
            <a:r>
              <a:rPr lang="en-US" altLang="ko-KR" sz="1600" dirty="0"/>
              <a:t>/ </a:t>
            </a:r>
            <a:r>
              <a:rPr lang="ko-KR" altLang="en-US" sz="1600" dirty="0"/>
              <a:t>삭제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916832"/>
            <a:ext cx="5486530" cy="43924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65168" y="1551705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삭제 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62" y="1916832"/>
            <a:ext cx="3530327" cy="1065319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592960" y="2636912"/>
            <a:ext cx="1800200" cy="331236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45553" y="3961632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메뉴 수정 </a:t>
            </a:r>
            <a:r>
              <a:rPr lang="ko-KR" altLang="en-US" sz="1600" dirty="0"/>
              <a:t>시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72" y="4509120"/>
            <a:ext cx="3482306" cy="1047773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493060" y="5229200"/>
            <a:ext cx="1548172" cy="8724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72233"/>
      </p:ext>
    </p:extLst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메뉴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4888" y="109262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메뉴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2560" y="5143301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등록 성공 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99094" y="5176485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유효성검사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83" y="1482275"/>
            <a:ext cx="6422018" cy="35871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5529582"/>
            <a:ext cx="3600400" cy="10864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5546338"/>
            <a:ext cx="3528392" cy="106164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3152801" y="4941168"/>
            <a:ext cx="4572507" cy="7200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769697" y="4941168"/>
            <a:ext cx="927719" cy="7200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141398"/>
      </p:ext>
    </p:extLst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5827" y="1261900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전체 상품 리스트 조회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2" y="1916832"/>
            <a:ext cx="9217024" cy="41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6792"/>
      </p:ext>
    </p:extLst>
  </p:cSld>
  <p:clrMapOvr>
    <a:masterClrMapping/>
  </p:clrMapOvr>
  <p:transition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리스트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504" y="1261900"/>
            <a:ext cx="5621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상품 리스트 항목 클릭 시 상세 </a:t>
            </a:r>
            <a:r>
              <a:rPr lang="ko-KR" altLang="en-US" sz="1600" dirty="0" err="1"/>
              <a:t>모달에서</a:t>
            </a:r>
            <a:r>
              <a:rPr lang="ko-KR" altLang="en-US" sz="1600" dirty="0"/>
              <a:t> 수정 </a:t>
            </a:r>
            <a:r>
              <a:rPr lang="en-US" altLang="ko-KR" sz="1600" dirty="0"/>
              <a:t>/ </a:t>
            </a:r>
            <a:r>
              <a:rPr lang="ko-KR" altLang="en-US" sz="1600" dirty="0"/>
              <a:t>삭제 가능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65168" y="1551705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상품 삭제 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5553" y="3961632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상품 수정 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8" y="1686703"/>
            <a:ext cx="5524706" cy="4694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47" y="4304342"/>
            <a:ext cx="3469238" cy="10346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47" y="1890259"/>
            <a:ext cx="3469238" cy="103468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601072" y="5229200"/>
            <a:ext cx="1440160" cy="7200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880992" y="2636912"/>
            <a:ext cx="1512168" cy="324036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71398"/>
      </p:ext>
    </p:extLst>
  </p:cSld>
  <p:clrMapOvr>
    <a:masterClrMapping/>
  </p:clrMapOvr>
  <p:transition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상품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4888" y="109262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상품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2560" y="5143301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등록 성공 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99094" y="5176485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유효성검사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75" y="1446239"/>
            <a:ext cx="7506834" cy="35945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5552018"/>
            <a:ext cx="3676278" cy="110936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3152802" y="4869160"/>
            <a:ext cx="5040558" cy="79208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6" y="5515039"/>
            <a:ext cx="3672408" cy="109528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8334933" y="4941168"/>
            <a:ext cx="362483" cy="7200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65819"/>
      </p:ext>
    </p:extLst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주문 </a:t>
            </a:r>
            <a:r>
              <a:rPr lang="en-US" altLang="ko-KR" sz="2400" b="1" spc="-150" dirty="0">
                <a:solidFill>
                  <a:prstClr val="white"/>
                </a:solidFill>
              </a:rPr>
              <a:t>/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배송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6836" y="1092623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주문 </a:t>
            </a:r>
            <a:r>
              <a:rPr lang="en-US" altLang="ko-KR" sz="1600" dirty="0"/>
              <a:t>/ </a:t>
            </a:r>
            <a:r>
              <a:rPr lang="ko-KR" altLang="en-US" sz="1600" dirty="0"/>
              <a:t>배송 통합 리스트 조회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624" y="5143301"/>
            <a:ext cx="231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주문상태별</a:t>
            </a:r>
            <a:r>
              <a:rPr lang="ko-KR" altLang="en-US" sz="1600" dirty="0"/>
              <a:t> 검색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7" y="1497487"/>
            <a:ext cx="7846429" cy="3059958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304928" y="2780928"/>
            <a:ext cx="0" cy="259228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7" y="5625364"/>
            <a:ext cx="8448675" cy="4572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928664" y="2348880"/>
            <a:ext cx="3672408" cy="432048"/>
          </a:xfrm>
          <a:prstGeom prst="ellipse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0845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(Menu_Image)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5118" y="1052736"/>
          <a:ext cx="8415761" cy="374441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9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3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3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2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MENU_IMAGE_ID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2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MENU_MENU_ID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2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MENU_IMAGE_EXTENTION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주문 </a:t>
            </a:r>
            <a:r>
              <a:rPr lang="en-US" altLang="ko-KR" sz="2400" b="1" spc="-150" dirty="0">
                <a:solidFill>
                  <a:prstClr val="white"/>
                </a:solidFill>
              </a:rPr>
              <a:t>/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배송 관리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516" y="1092623"/>
            <a:ext cx="522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주문 </a:t>
            </a:r>
            <a:r>
              <a:rPr lang="en-US" altLang="ko-KR" sz="1600" dirty="0"/>
              <a:t>/ </a:t>
            </a:r>
            <a:r>
              <a:rPr lang="ko-KR" altLang="en-US" sz="1600" dirty="0"/>
              <a:t>배송 통합 리스트 항목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상세 페이지 출력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57256" y="2348880"/>
            <a:ext cx="2314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기프티콘</a:t>
            </a:r>
            <a:r>
              <a:rPr lang="ko-KR" altLang="en-US" sz="1600" dirty="0"/>
              <a:t> 주문은</a:t>
            </a:r>
            <a:endParaRPr lang="en-US" altLang="ko-KR" sz="1600" dirty="0"/>
          </a:p>
          <a:p>
            <a:r>
              <a:rPr lang="ko-KR" altLang="en-US" sz="1600" dirty="0"/>
              <a:t>정보 수정 불가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556792"/>
            <a:ext cx="5123681" cy="2921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789040"/>
            <a:ext cx="4763641" cy="271576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7005228" y="2093467"/>
            <a:ext cx="756084" cy="18340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745088" y="1772816"/>
            <a:ext cx="1260140" cy="576064"/>
          </a:xfrm>
          <a:prstGeom prst="ellipse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97116" y="4005064"/>
            <a:ext cx="1260140" cy="576064"/>
          </a:xfrm>
          <a:prstGeom prst="ellipse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116072" y="3017305"/>
            <a:ext cx="573232" cy="109238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821513" y="5733256"/>
            <a:ext cx="1553645" cy="58833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65168" y="5373216"/>
            <a:ext cx="3034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기프티콘</a:t>
            </a:r>
            <a:r>
              <a:rPr lang="ko-KR" altLang="en-US" sz="1600" dirty="0"/>
              <a:t> 외 주문은</a:t>
            </a:r>
            <a:endParaRPr lang="en-US" altLang="ko-KR" sz="1600" dirty="0"/>
          </a:p>
          <a:p>
            <a:r>
              <a:rPr lang="ko-KR" altLang="en-US" sz="1600" dirty="0" err="1"/>
              <a:t>수령자</a:t>
            </a:r>
            <a:r>
              <a:rPr lang="ko-KR" altLang="en-US" sz="1600" dirty="0"/>
              <a:t> 관련 정보만 수정 가능</a:t>
            </a:r>
          </a:p>
        </p:txBody>
      </p:sp>
    </p:spTree>
    <p:extLst>
      <p:ext uri="{BB962C8B-B14F-4D97-AF65-F5344CB8AC3E}">
        <p14:creationId xmlns:p14="http://schemas.microsoft.com/office/powerpoint/2010/main" val="2607840988"/>
      </p:ext>
    </p:extLst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주문 취소 리스트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6866" y="1188439"/>
            <a:ext cx="2268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주문 취소 리스트 조회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4" y="1628800"/>
            <a:ext cx="8928992" cy="322356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808984" y="4713762"/>
            <a:ext cx="0" cy="94748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80792" y="5816557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상세 화면 출력</a:t>
            </a:r>
          </a:p>
        </p:txBody>
      </p:sp>
    </p:spTree>
    <p:extLst>
      <p:ext uri="{BB962C8B-B14F-4D97-AF65-F5344CB8AC3E}">
        <p14:creationId xmlns:p14="http://schemas.microsoft.com/office/powerpoint/2010/main" val="3930488929"/>
      </p:ext>
    </p:extLst>
  </p:cSld>
  <p:clrMapOvr>
    <a:masterClrMapping/>
  </p:clrMapOvr>
  <p:transition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주문 취소 리스트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5936" y="1277073"/>
            <a:ext cx="3178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주문취소 정보 상세 페이지 출력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65" y="1844824"/>
            <a:ext cx="7992888" cy="46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462"/>
      </p:ext>
    </p:extLst>
  </p:cSld>
  <p:clrMapOvr>
    <a:masterClrMapping/>
  </p:clrMapOvr>
  <p:transition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매출 통계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4081" y="1198687"/>
            <a:ext cx="375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매출 그래프 확인 및 월별 통계 검색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8121352" y="1446350"/>
            <a:ext cx="0" cy="25445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85048" y="1112221"/>
            <a:ext cx="375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월 단위 매출액</a:t>
            </a:r>
            <a:r>
              <a:rPr lang="en-US" altLang="ko-KR" sz="1600" dirty="0"/>
              <a:t>, </a:t>
            </a:r>
            <a:r>
              <a:rPr lang="ko-KR" altLang="en-US" sz="1600" dirty="0"/>
              <a:t>매출건수 그래프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470E5A-F3D7-4D9F-B8A6-DAC01B76A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" y="1671466"/>
            <a:ext cx="9299389" cy="48925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ADF185-AF8B-4EF5-98C3-4FE23B423AEC}"/>
              </a:ext>
            </a:extLst>
          </p:cNvPr>
          <p:cNvSpPr/>
          <p:nvPr/>
        </p:nvSpPr>
        <p:spPr>
          <a:xfrm>
            <a:off x="375313" y="1664311"/>
            <a:ext cx="9114191" cy="1837539"/>
          </a:xfrm>
          <a:prstGeom prst="rect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966DDA-EBD4-480B-B723-BC6EC8CD0F5C}"/>
              </a:ext>
            </a:extLst>
          </p:cNvPr>
          <p:cNvCxnSpPr/>
          <p:nvPr/>
        </p:nvCxnSpPr>
        <p:spPr>
          <a:xfrm flipV="1">
            <a:off x="1856656" y="1446350"/>
            <a:ext cx="0" cy="25445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55640"/>
      </p:ext>
    </p:extLst>
  </p:cSld>
  <p:clrMapOvr>
    <a:masterClrMapping/>
  </p:clrMapOvr>
  <p:transition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매출 통계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660" y="1198687"/>
            <a:ext cx="1978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날짜별</a:t>
            </a:r>
            <a:r>
              <a:rPr lang="ko-KR" altLang="en-US" sz="1600" dirty="0"/>
              <a:t> 검색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5B3EC4-1ED8-47B0-9A45-4BE69EC12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37" y="1596449"/>
            <a:ext cx="8873156" cy="47588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8500" y="2423719"/>
            <a:ext cx="243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선택한 날짜 기간의 통계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481207" y="2297477"/>
            <a:ext cx="2503654" cy="1102313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38500" y="2757231"/>
            <a:ext cx="5886251" cy="720080"/>
          </a:xfrm>
          <a:prstGeom prst="rect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cxnSpLocks/>
          </p:cNvCxnSpPr>
          <p:nvPr/>
        </p:nvCxnSpPr>
        <p:spPr>
          <a:xfrm flipH="1">
            <a:off x="7329264" y="2297477"/>
            <a:ext cx="1655598" cy="189941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42685" y="4390736"/>
            <a:ext cx="6966699" cy="1899418"/>
          </a:xfrm>
          <a:prstGeom prst="rect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241854" y="6330806"/>
            <a:ext cx="3422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선택한 날짜 기간의 월별 매출액 </a:t>
            </a:r>
          </a:p>
        </p:txBody>
      </p:sp>
    </p:spTree>
    <p:extLst>
      <p:ext uri="{BB962C8B-B14F-4D97-AF65-F5344CB8AC3E}">
        <p14:creationId xmlns:p14="http://schemas.microsoft.com/office/powerpoint/2010/main" val="531862736"/>
      </p:ext>
    </p:extLst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이벤트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9890" y="1268760"/>
            <a:ext cx="30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검색유형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해당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상세 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1700808"/>
            <a:ext cx="8841432" cy="365968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368170" y="1438037"/>
            <a:ext cx="2185230" cy="26277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905328" y="3429063"/>
            <a:ext cx="0" cy="223218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45207" y="5894155"/>
            <a:ext cx="212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글 등록 버튼</a:t>
            </a:r>
          </a:p>
        </p:txBody>
      </p:sp>
    </p:spTree>
    <p:extLst>
      <p:ext uri="{BB962C8B-B14F-4D97-AF65-F5344CB8AC3E}">
        <p14:creationId xmlns:p14="http://schemas.microsoft.com/office/powerpoint/2010/main" val="127251286"/>
      </p:ext>
    </p:extLst>
  </p:cSld>
  <p:clrMapOvr>
    <a:masterClrMapping/>
  </p:clrMapOvr>
  <p:transition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이벤트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상세 정보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0464" y="2971888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수정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268761"/>
            <a:ext cx="5615662" cy="409173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0464" y="1268761"/>
            <a:ext cx="1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3315869"/>
            <a:ext cx="3364876" cy="1005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0" y="1628800"/>
            <a:ext cx="3371272" cy="100767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4919902" y="2348880"/>
            <a:ext cx="1401250" cy="245604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620527" y="4077072"/>
            <a:ext cx="833951" cy="79208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61662" y="4783022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08" y="5160226"/>
            <a:ext cx="3391130" cy="1013612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5609837" y="4869160"/>
            <a:ext cx="711315" cy="64807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25029"/>
      </p:ext>
    </p:extLst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이벤트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208" y="1560772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등록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7017" y="3944243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0" y="1371668"/>
            <a:ext cx="5032837" cy="35806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59" y="4371461"/>
            <a:ext cx="3351459" cy="1001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50" y="1993191"/>
            <a:ext cx="3358172" cy="100376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169024" y="2708920"/>
            <a:ext cx="1152128" cy="176419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246397" y="4723260"/>
            <a:ext cx="1074755" cy="22903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26991"/>
      </p:ext>
    </p:extLst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공지사항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4729" y="1268760"/>
            <a:ext cx="434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검색유형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 </a:t>
            </a:r>
            <a:r>
              <a:rPr lang="ko-KR" altLang="en-US" sz="1600" dirty="0"/>
              <a:t>작성일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해당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상세 보기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5207" y="5894155"/>
            <a:ext cx="212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글 등록 버튼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1" y="1700808"/>
            <a:ext cx="8717545" cy="369734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905328" y="3429063"/>
            <a:ext cx="0" cy="223218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368170" y="1438037"/>
            <a:ext cx="2113222" cy="406787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24990"/>
      </p:ext>
    </p:extLst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공지사항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상세 정보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0464" y="2971888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수정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0464" y="1268761"/>
            <a:ext cx="1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3315869"/>
            <a:ext cx="3364876" cy="1005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0" y="1628800"/>
            <a:ext cx="3371272" cy="10076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61662" y="4783022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08" y="5160226"/>
            <a:ext cx="3391130" cy="10136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09711"/>
            <a:ext cx="5544529" cy="312740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736976" y="2348880"/>
            <a:ext cx="1584176" cy="165618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609837" y="4077072"/>
            <a:ext cx="844641" cy="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609837" y="4077072"/>
            <a:ext cx="711315" cy="144016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948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(News_board)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3810" y="1052736"/>
          <a:ext cx="8415761" cy="432047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NEWS_BOARD_IMAGE_EXTENTION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NEWS_BOARD_VIEW_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NEWS_BOARD_REG_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공지사항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208" y="1560772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등록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7017" y="3944243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50" y="1993191"/>
            <a:ext cx="3358172" cy="10037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9" y="1401613"/>
            <a:ext cx="5288736" cy="3190677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282797"/>
            <a:ext cx="0" cy="168976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385048" y="2708920"/>
            <a:ext cx="936104" cy="140460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4512472"/>
            <a:ext cx="3359023" cy="100401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385048" y="4282797"/>
            <a:ext cx="936104" cy="946403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11066"/>
      </p:ext>
    </p:extLst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뉴스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0013" y="1221691"/>
            <a:ext cx="345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검색유형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해당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상세 보기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5207" y="5894155"/>
            <a:ext cx="212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글 등록 버튼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7" y="1569366"/>
            <a:ext cx="9034382" cy="373184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905328" y="3429063"/>
            <a:ext cx="0" cy="223218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368170" y="1438037"/>
            <a:ext cx="2113222" cy="406787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236324"/>
      </p:ext>
    </p:extLst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뉴스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상세 정보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0464" y="2971888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수정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0464" y="1268761"/>
            <a:ext cx="1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3315869"/>
            <a:ext cx="3364876" cy="1005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0" y="1628800"/>
            <a:ext cx="3371272" cy="10076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61662" y="4783022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08" y="5160226"/>
            <a:ext cx="3391130" cy="10136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351990"/>
            <a:ext cx="5472608" cy="353281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4748422"/>
            <a:ext cx="0" cy="12241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736976" y="2348880"/>
            <a:ext cx="1584176" cy="197275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486964" y="4077072"/>
            <a:ext cx="906196" cy="24456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486964" y="4321634"/>
            <a:ext cx="906196" cy="144016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38683"/>
      </p:ext>
    </p:extLst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뉴스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208" y="1560772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등록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7017" y="3944243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50" y="1993191"/>
            <a:ext cx="3358172" cy="10037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4512472"/>
            <a:ext cx="3359023" cy="10040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7" y="1428751"/>
            <a:ext cx="4901495" cy="3083722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169024" y="2708920"/>
            <a:ext cx="1152128" cy="140460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169024" y="4282797"/>
            <a:ext cx="1152128" cy="946403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4282797"/>
            <a:ext cx="0" cy="168976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243"/>
      </p:ext>
    </p:extLst>
  </p:cSld>
  <p:clrMapOvr>
    <a:masterClrMapping/>
  </p:clrMapOvr>
  <p:transition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FAQ</a:t>
            </a:r>
            <a:r>
              <a:rPr lang="ko-KR" altLang="en-US" sz="2400" b="1" spc="-150" dirty="0">
                <a:solidFill>
                  <a:prstClr val="white"/>
                </a:solidFill>
              </a:rPr>
              <a:t>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2761" y="1221691"/>
            <a:ext cx="3733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검색유형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해당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상세 보기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5207" y="5894155"/>
            <a:ext cx="2120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글 등록 버튼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3" y="1605426"/>
            <a:ext cx="8583273" cy="4041109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6368170" y="1438037"/>
            <a:ext cx="1966763" cy="33477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833320" y="3284984"/>
            <a:ext cx="0" cy="252028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4545124"/>
            <a:ext cx="0" cy="142743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8833"/>
      </p:ext>
    </p:extLst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FAQ</a:t>
            </a:r>
            <a:r>
              <a:rPr lang="ko-KR" altLang="en-US" sz="2400" b="1" spc="-150" dirty="0">
                <a:solidFill>
                  <a:prstClr val="white"/>
                </a:solidFill>
              </a:rPr>
              <a:t>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상세 정보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0464" y="2971888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수정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0464" y="1268761"/>
            <a:ext cx="1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1" y="3315869"/>
            <a:ext cx="3364876" cy="1005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0" y="1628800"/>
            <a:ext cx="3371272" cy="10076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61662" y="4783022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08" y="5160226"/>
            <a:ext cx="3391130" cy="101361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9" y="1340224"/>
            <a:ext cx="5293846" cy="298141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784648" y="3789040"/>
            <a:ext cx="0" cy="218351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664968" y="2348880"/>
            <a:ext cx="1656184" cy="1469871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457056" y="3897052"/>
            <a:ext cx="936104" cy="18002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457056" y="3897052"/>
            <a:ext cx="936104" cy="186474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92551"/>
      </p:ext>
    </p:extLst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FAQ</a:t>
            </a:r>
            <a:r>
              <a:rPr lang="ko-KR" altLang="en-US" sz="2400" b="1" spc="-150" dirty="0">
                <a:solidFill>
                  <a:prstClr val="white"/>
                </a:solidFill>
              </a:rPr>
              <a:t>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208" y="1560772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등록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7017" y="3944243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50" y="1993191"/>
            <a:ext cx="3358172" cy="10037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4512472"/>
            <a:ext cx="3359023" cy="10040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" y="1412776"/>
            <a:ext cx="5213253" cy="2592288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385048" y="2708921"/>
            <a:ext cx="936104" cy="86409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385048" y="3789040"/>
            <a:ext cx="936104" cy="144016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3573016"/>
            <a:ext cx="0" cy="239954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14788"/>
      </p:ext>
    </p:extLst>
  </p:cSld>
  <p:clrMapOvr>
    <a:masterClrMapping/>
  </p:clrMapOvr>
  <p:transition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QNA</a:t>
            </a:r>
            <a:r>
              <a:rPr lang="ko-KR" altLang="en-US" sz="2400" b="1" spc="-150" dirty="0">
                <a:solidFill>
                  <a:prstClr val="white"/>
                </a:solidFill>
              </a:rPr>
              <a:t>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2761" y="1221691"/>
            <a:ext cx="3733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검색유형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리스트 항목 클릭 시 해당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상세 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645704"/>
            <a:ext cx="8697416" cy="310740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6368170" y="1438037"/>
            <a:ext cx="1966763" cy="334779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4545124"/>
            <a:ext cx="0" cy="1427434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08857"/>
      </p:ext>
    </p:extLst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QNA</a:t>
            </a:r>
            <a:r>
              <a:rPr lang="ko-KR" altLang="en-US" sz="2400" b="1" spc="-150" dirty="0">
                <a:solidFill>
                  <a:prstClr val="white"/>
                </a:solidFill>
              </a:rPr>
              <a:t>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게시글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상세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상세 정보 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0464" y="3170756"/>
            <a:ext cx="1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게시글</a:t>
            </a:r>
            <a:r>
              <a:rPr lang="ko-KR" altLang="en-US" sz="1600" dirty="0"/>
              <a:t> 삭제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90" y="3530795"/>
            <a:ext cx="3371272" cy="10076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268760"/>
            <a:ext cx="5583388" cy="3816423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504280" y="4365104"/>
            <a:ext cx="1608960" cy="449487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4783022"/>
            <a:ext cx="0" cy="118953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215907"/>
      </p:ext>
    </p:extLst>
  </p:cSld>
  <p:clrMapOvr>
    <a:masterClrMapping/>
  </p:clrMapOvr>
  <p:transition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QNA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댓글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보기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4440" y="1362254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댓글</a:t>
            </a:r>
            <a:r>
              <a:rPr lang="ko-KR" altLang="en-US" sz="1600" dirty="0"/>
              <a:t> 수정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33239" y="3140968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3519622"/>
            <a:ext cx="3359023" cy="10040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0" y="2011487"/>
            <a:ext cx="5232540" cy="268261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529064" y="4282799"/>
            <a:ext cx="1008112" cy="20575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3573016"/>
            <a:ext cx="0" cy="239954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1730049"/>
            <a:ext cx="3389540" cy="103321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529064" y="2492896"/>
            <a:ext cx="864096" cy="178990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08984" y="4437112"/>
            <a:ext cx="1440160" cy="1535446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5306073"/>
            <a:ext cx="3389540" cy="10332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33239" y="4962654"/>
            <a:ext cx="1420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err="1"/>
              <a:t>댓글</a:t>
            </a:r>
            <a:r>
              <a:rPr lang="ko-KR" altLang="en-US" sz="1600" dirty="0"/>
              <a:t> 삭제 시</a:t>
            </a:r>
          </a:p>
        </p:txBody>
      </p:sp>
    </p:spTree>
    <p:extLst>
      <p:ext uri="{BB962C8B-B14F-4D97-AF65-F5344CB8AC3E}">
        <p14:creationId xmlns:p14="http://schemas.microsoft.com/office/powerpoint/2010/main" val="16688980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(News_board_detail)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015047"/>
              </p:ext>
            </p:extLst>
          </p:nvPr>
        </p:nvGraphicFramePr>
        <p:xfrm>
          <a:off x="743810" y="1052736"/>
          <a:ext cx="8419895" cy="454712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NEWS_BOARD_DETAIL_IMAGE_EXTENTION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NEWS_BOARD_DETAIL_VIEW_COUNT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NEWS_BOARD_DETAIL_REG_DATE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뉴스 상세페이지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QNA</a:t>
            </a:r>
            <a:r>
              <a:rPr lang="ko-KR" altLang="en-US" sz="2400" b="1" spc="-150" dirty="0">
                <a:solidFill>
                  <a:prstClr val="white"/>
                </a:solidFill>
              </a:rPr>
              <a:t> </a:t>
            </a:r>
            <a:r>
              <a:rPr lang="ko-KR" altLang="en-US" sz="2400" b="1" spc="-150" dirty="0" err="1">
                <a:solidFill>
                  <a:prstClr val="white"/>
                </a:solidFill>
              </a:rPr>
              <a:t>댓글</a:t>
            </a:r>
            <a:r>
              <a:rPr lang="ko-KR" altLang="en-US" sz="2400" b="1" spc="-150" dirty="0">
                <a:solidFill>
                  <a:prstClr val="white"/>
                </a:solidFill>
              </a:rPr>
              <a:t> 등록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678" y="6071810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97216" y="1560772"/>
            <a:ext cx="211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댓글</a:t>
            </a:r>
            <a:r>
              <a:rPr lang="ko-KR" altLang="en-US" sz="1600" dirty="0"/>
              <a:t> 등록 성공 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7017" y="3944243"/>
            <a:ext cx="127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유효성 검사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50" y="1993191"/>
            <a:ext cx="3358172" cy="10037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99" y="4512472"/>
            <a:ext cx="3359023" cy="10040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8" y="1511868"/>
            <a:ext cx="5267183" cy="2601652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5601072" y="2708922"/>
            <a:ext cx="720080" cy="108011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601072" y="3789040"/>
            <a:ext cx="720080" cy="1440160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784648" y="3573016"/>
            <a:ext cx="0" cy="2399542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00213"/>
      </p:ext>
    </p:extLst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배너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7936" y="1196752"/>
            <a:ext cx="3216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새로운 배너 등록 혹은 배너 수정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9" y="1592887"/>
            <a:ext cx="9023669" cy="333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5510851"/>
            <a:ext cx="3328208" cy="1018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5458070"/>
            <a:ext cx="3456384" cy="10582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9133" y="5149992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배너 수정 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60276" y="5111203"/>
            <a:ext cx="235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배너 삭제 시</a:t>
            </a:r>
          </a:p>
        </p:txBody>
      </p:sp>
    </p:spTree>
    <p:extLst>
      <p:ext uri="{BB962C8B-B14F-4D97-AF65-F5344CB8AC3E}">
        <p14:creationId xmlns:p14="http://schemas.microsoft.com/office/powerpoint/2010/main" val="1411860205"/>
      </p:ext>
    </p:extLst>
  </p:cSld>
  <p:clrMapOvr>
    <a:masterClrMapping/>
  </p:clrMapOvr>
  <p:transition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 dirty="0">
                <a:solidFill>
                  <a:prstClr val="white"/>
                </a:solidFill>
              </a:rPr>
              <a:t>Story Board(</a:t>
            </a:r>
            <a:r>
              <a:rPr lang="ko-KR" altLang="en-US" sz="2400" b="1" spc="-150" dirty="0">
                <a:solidFill>
                  <a:prstClr val="white"/>
                </a:solidFill>
              </a:rPr>
              <a:t>관리자</a:t>
            </a:r>
            <a:r>
              <a:rPr lang="en-US" altLang="ko-KR" sz="2400" b="1" spc="-150" dirty="0">
                <a:solidFill>
                  <a:prstClr val="white"/>
                </a:solidFill>
              </a:rPr>
              <a:t>) – </a:t>
            </a:r>
            <a:r>
              <a:rPr lang="ko-KR" altLang="en-US" sz="2400" b="1" spc="-150" dirty="0">
                <a:solidFill>
                  <a:prstClr val="white"/>
                </a:solidFill>
              </a:rPr>
              <a:t>약관 관리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52736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011" y="4812109"/>
            <a:ext cx="1548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약관 수정 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3" y="1340768"/>
            <a:ext cx="8841432" cy="3229337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6465168" y="4437112"/>
            <a:ext cx="2376264" cy="1152128"/>
          </a:xfrm>
          <a:prstGeom prst="straightConnector1">
            <a:avLst/>
          </a:prstGeom>
          <a:ln w="25400" cap="flat">
            <a:solidFill>
              <a:srgbClr val="FF0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5161743"/>
            <a:ext cx="4343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88872"/>
      </p:ext>
    </p:extLst>
  </p:cSld>
  <p:clrMapOvr>
    <a:masterClrMapping/>
  </p:clrMapOvr>
  <p:transition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 		</a:t>
              </a:r>
              <a:r>
                <a:rPr lang="ko-KR" altLang="en-US" sz="4000" b="1" dirty="0"/>
                <a:t>시연</a:t>
              </a:r>
              <a:endParaRPr lang="en-US" altLang="ko-KR" sz="40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5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 dirty="0">
                <a:solidFill>
                  <a:prstClr val="white"/>
                </a:solidFill>
              </a:rPr>
              <a:t>시연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632520" y="2132857"/>
            <a:ext cx="8640960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altLang="ko-KR" u="sng" dirty="0">
                <a:solidFill>
                  <a:srgbClr val="0000FF"/>
                </a:solidFill>
                <a:hlinkClick r:id="rId5"/>
              </a:rPr>
              <a:t>ec2-15-164-100-122.ap-northeast-2.compute.amazonaws.com</a:t>
            </a:r>
            <a:endParaRPr lang="en-US" altLang="ko-KR" u="sng" dirty="0">
              <a:solidFill>
                <a:srgbClr val="0000FF"/>
              </a:solidFill>
            </a:endParaRPr>
          </a:p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3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		 </a:t>
              </a:r>
              <a:r>
                <a:rPr lang="ko-KR" altLang="en-US" sz="4000" b="1" dirty="0"/>
                <a:t>느낀 점</a:t>
              </a:r>
              <a:endParaRPr lang="en-US" altLang="ko-KR" sz="40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5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spc="-150" dirty="0">
                <a:solidFill>
                  <a:prstClr val="white"/>
                </a:solidFill>
              </a:rPr>
              <a:t>느낀 점</a:t>
            </a:r>
          </a:p>
        </p:txBody>
      </p:sp>
      <p:sp>
        <p:nvSpPr>
          <p:cNvPr id="17" name="직사각형 26"/>
          <p:cNvSpPr/>
          <p:nvPr/>
        </p:nvSpPr>
        <p:spPr>
          <a:xfrm>
            <a:off x="170983" y="1026662"/>
            <a:ext cx="9606553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516" y="1842846"/>
            <a:ext cx="8712968" cy="432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김규남 </a:t>
            </a:r>
            <a:r>
              <a:rPr lang="en-US" altLang="ko-KR" sz="1600" dirty="0"/>
              <a:t>: </a:t>
            </a:r>
            <a:r>
              <a:rPr lang="ko-KR" altLang="en-US" sz="1600" dirty="0"/>
              <a:t>팀장으로써 팀원들을 리드한다는 것이 매우 힘들다는 것을 알았습니다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저를 믿고 </a:t>
            </a:r>
            <a:r>
              <a:rPr lang="en-US" altLang="ko-KR" sz="1600" dirty="0"/>
              <a:t>	</a:t>
            </a:r>
            <a:r>
              <a:rPr lang="ko-KR" altLang="en-US" sz="1600" dirty="0"/>
              <a:t>따라준 팀원들께 정말 감사합니다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방예준 </a:t>
            </a:r>
            <a:r>
              <a:rPr lang="en-US" altLang="ko-KR" sz="1600" dirty="0"/>
              <a:t>: </a:t>
            </a:r>
            <a:r>
              <a:rPr lang="ko-KR" altLang="en-US" sz="1600" dirty="0"/>
              <a:t>걱정했던 것보다 완성도 있는 결과가 나와서 기쁘고 성취감이 듭니다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메인 프로젝트를 하면서 정말 많이 배웠고 협업의 중요성도 다시 한번 느낍니다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백동현 </a:t>
            </a:r>
            <a:r>
              <a:rPr lang="en-US" altLang="ko-KR" sz="1600" dirty="0"/>
              <a:t>: </a:t>
            </a:r>
            <a:r>
              <a:rPr lang="ko-KR" altLang="en-US" sz="1600" dirty="0"/>
              <a:t>처음 하는 팀 프로젝트에서 프론트 엔드와 백 엔드 협업의 중요성을 많이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느꼈습니다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/>
              <a:t>임성현 </a:t>
            </a:r>
            <a:r>
              <a:rPr lang="en-US" altLang="ko-KR" sz="1600" dirty="0"/>
              <a:t>: </a:t>
            </a:r>
            <a:r>
              <a:rPr lang="ko-KR" altLang="en-US" sz="1600" dirty="0"/>
              <a:t>실무에서의 업무 프로세스를 간접적으로 체험할 수 있었던 좋은 경험이었습니다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정상철 </a:t>
            </a:r>
            <a:r>
              <a:rPr lang="en-US" altLang="ko-KR" sz="1600" dirty="0"/>
              <a:t>: </a:t>
            </a:r>
            <a:r>
              <a:rPr lang="ko-KR" altLang="en-US" sz="1600" dirty="0"/>
              <a:t>좋은 팀원들 덕분에 좋은 스타트를 해서 다음에 시행하게 될 프로젝트에서는 더</a:t>
            </a:r>
            <a:r>
              <a:rPr lang="en-US" altLang="ko-KR" sz="1600" dirty="0"/>
              <a:t>	</a:t>
            </a:r>
            <a:r>
              <a:rPr lang="ko-KR" altLang="en-US" sz="1600" dirty="0"/>
              <a:t>많은 영향력을 행사 할 수 있을 것 같습니다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조민근 </a:t>
            </a:r>
            <a:r>
              <a:rPr lang="en-US" altLang="ko-KR" sz="1600" dirty="0"/>
              <a:t>: </a:t>
            </a:r>
            <a:r>
              <a:rPr lang="ko-KR" altLang="en-US" sz="1600" dirty="0"/>
              <a:t>팀프로젝트를 하면서 </a:t>
            </a:r>
            <a:r>
              <a:rPr lang="en-US" altLang="ko-KR" sz="1600" dirty="0"/>
              <a:t>5</a:t>
            </a:r>
            <a:r>
              <a:rPr lang="ko-KR" altLang="en-US" sz="1600" dirty="0"/>
              <a:t>주 동안 정말 많은 공부를 한 것 같아 뿌듯합니다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1930662"/>
      </p:ext>
    </p:extLst>
  </p:cSld>
  <p:clrMapOvr>
    <a:masterClrMapping/>
  </p:clrMapOvr>
  <p:transition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D18533-7449-4653-93F8-FBE0CCA721BD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DDAD1F-6476-4D66-BE0E-22FFB84CCD04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defTabSz="508000"/>
              <a:r>
                <a:rPr lang="en-US" altLang="ko-KR" sz="4000" b="1" dirty="0"/>
                <a:t>	  			Q&amp;A</a:t>
              </a: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BD88055E-899D-4C98-80BA-4B85DF5D0EDB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4C931856-B68F-4152-A058-783A65B1F36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5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0897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79771" y="650579"/>
              <a:ext cx="3930905" cy="235036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530CB2-19FE-4A6B-BB8C-0AD7E4E2DA63}"/>
              </a:ext>
            </a:extLst>
          </p:cNvPr>
          <p:cNvGrpSpPr/>
          <p:nvPr/>
        </p:nvGrpSpPr>
        <p:grpSpPr>
          <a:xfrm>
            <a:off x="2221073" y="3408166"/>
            <a:ext cx="5448935" cy="2099945"/>
            <a:chOff x="3408045" y="2940050"/>
            <a:chExt cx="5448935" cy="20999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AF726F-AE14-41B3-92ED-7E2BD7308900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6600" b="1" dirty="0"/>
                <a:t>감사합니다</a:t>
              </a:r>
              <a:r>
                <a:rPr lang="en-US" altLang="ko-KR" sz="6600" b="1" dirty="0"/>
                <a:t>.</a:t>
              </a:r>
              <a:endParaRPr lang="ko-KR" altLang="en-US" sz="5400" b="1" dirty="0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F11BAF3-2075-418C-A177-D88AA6BD1947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11D47981-237B-4AF9-B7FF-1D1D60884762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3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(Notice_board)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3810" y="1052736"/>
          <a:ext cx="8419895" cy="352839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9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2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NOTICE_BOARD_ID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NOTICE_BOARD_TITLE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NOTICE_BOARD_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NOTICE_BOARD_VIEW_COUNT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NOTICE_BOARD_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뉴스 상세페이지 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55691"/>
              </p:ext>
            </p:extLst>
          </p:nvPr>
        </p:nvGraphicFramePr>
        <p:xfrm>
          <a:off x="743810" y="1052736"/>
          <a:ext cx="8419895" cy="550210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ORDERS_ORDER_DATE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ORDERS_POSTCODE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ORDERS_RECEIVER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받는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ORDERS_DELIVERY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배송비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87897"/>
              </p:ext>
            </p:extLst>
          </p:nvPr>
        </p:nvGraphicFramePr>
        <p:xfrm>
          <a:off x="743810" y="1052736"/>
          <a:ext cx="8419894" cy="550210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9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수령자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ORDERS_MERCHANT_UID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판매번호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ORDERS_PRODUCT_NAME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주문상품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ORDERS_MEMBER_EMAIL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구매자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ORDERS_USE_POINT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사용포인트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ORDERS_PRODUCT_PAY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순수 상품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할인금액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1BA3E83-CE09-45A1-91A8-ED00642D6DFE}"/>
              </a:ext>
            </a:extLst>
          </p:cNvPr>
          <p:cNvGrpSpPr/>
          <p:nvPr/>
        </p:nvGrpSpPr>
        <p:grpSpPr>
          <a:xfrm>
            <a:off x="1656184" y="1196752"/>
            <a:ext cx="7632848" cy="5226685"/>
            <a:chOff x="3408045" y="2940050"/>
            <a:chExt cx="5448935" cy="2070049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169BEE98-815E-4A14-A420-7F8C0361389E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07864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8C09008C-77C4-4D7D-A4F2-7DA044122FB2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07864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21CDBF-0AA3-4D21-93D5-7D883EEBCE33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프로젝트 개요 및 개발환경</a:t>
              </a: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Database </a:t>
              </a:r>
              <a:r>
                <a:rPr lang="ko-KR" altLang="en-US" sz="1400" b="1" dirty="0"/>
                <a:t>구조</a:t>
              </a: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Database Diagram</a:t>
              </a:r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요구사항 분석</a:t>
              </a: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Use Case Diagram</a:t>
              </a:r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Class Diagram</a:t>
              </a:r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Sequence Diagram</a:t>
              </a:r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Story Board</a:t>
              </a:r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시연</a:t>
              </a: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ko-KR" altLang="en-US" sz="1400" b="1" dirty="0"/>
                <a:t>느낀 점</a:t>
              </a: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endParaRPr lang="en-US" altLang="ko-KR" sz="1400" b="1" dirty="0"/>
            </a:p>
            <a:p>
              <a:pPr marL="285750" indent="-285750" defTabSz="508000">
                <a:buFont typeface="Arial" panose="020B0604020202020204" pitchFamily="34" charset="0"/>
                <a:buChar char="•"/>
              </a:pPr>
              <a:r>
                <a:rPr lang="en-US" altLang="ko-KR" sz="1400" b="1" dirty="0"/>
                <a:t>Q &amp; A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9305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(Orders_detail)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19525"/>
              </p:ext>
            </p:extLst>
          </p:nvPr>
        </p:nvGraphicFramePr>
        <p:xfrm>
          <a:off x="743810" y="1052736"/>
          <a:ext cx="8420353" cy="463058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1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ORDERS_DETAIL_IMAGE_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주문 상세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(Orders_cancel)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18253"/>
              </p:ext>
            </p:extLst>
          </p:nvPr>
        </p:nvGraphicFramePr>
        <p:xfrm>
          <a:off x="743810" y="1052736"/>
          <a:ext cx="8419895" cy="518457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1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ORDERS_CANCEL_ID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ORDERS_ORDER_DATE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ORDERS_CANCEL_DATE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취소일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ORDERS_POSTCODE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ORDERS_RECEIVER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받는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77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ORDERS_DELIVERY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배송비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(Orders_cancel)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9320"/>
              </p:ext>
            </p:extLst>
          </p:nvPr>
        </p:nvGraphicFramePr>
        <p:xfrm>
          <a:off x="743810" y="1052736"/>
          <a:ext cx="8419894" cy="550210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9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수령자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ORDERS_MERCHANT_UID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판매번호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ORDERS_PRODUCT_NAME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주문상품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ORDERS_MEMBER_EMAIL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구매자 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ORDERS_USE_POINT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사용포인트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ORDERS_PRODUCT_PAY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순수 상품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ORDERS_SAL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할인금액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(Orders_cancel_detail)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9146"/>
              </p:ext>
            </p:extLst>
          </p:nvPr>
        </p:nvGraphicFramePr>
        <p:xfrm>
          <a:off x="743810" y="1052736"/>
          <a:ext cx="8420353" cy="569690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1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ORDERS_CANCEL_DETAIL_ID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ORDERS_CANCEL_ID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취소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주문 상세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ORDERS_DETAIL_IMAGE_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주문 상세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(Product)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806260"/>
              </p:ext>
            </p:extLst>
          </p:nvPr>
        </p:nvGraphicFramePr>
        <p:xfrm>
          <a:off x="743810" y="1052736"/>
          <a:ext cx="8419671" cy="569690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PRODUCT_TITLE_NAME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PRODUCT_SUB_NAME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서브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PRODUCT_RECEIVED_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입고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PRODUCT_RECEIVED_PRICE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입고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PRODUCT_LIMIT_AMOUNT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최소 재고량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(Product)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55994"/>
              </p:ext>
            </p:extLst>
          </p:nvPr>
        </p:nvGraphicFramePr>
        <p:xfrm>
          <a:off x="743810" y="1052736"/>
          <a:ext cx="8419671" cy="410445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PRODUCT_STAR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PRODUCT_START_DAY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판매시작일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PRODUCT_CHECK_COUNT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재고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PRODUCT_STATE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신상품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30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PRODUCT_ONOFF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상품 주의사항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(Product_Image)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3810" y="1052736"/>
          <a:ext cx="8419671" cy="35931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PRODUCT_IMAGE_ID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PRODUCT_PRODUCT_ID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PRODUCT_IMAGE_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EXTENTION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이미지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PRODUCT_IMAGE_ROUTE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(Product_Precautions)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6854"/>
              </p:ext>
            </p:extLst>
          </p:nvPr>
        </p:nvGraphicFramePr>
        <p:xfrm>
          <a:off x="1136576" y="908720"/>
          <a:ext cx="8026259" cy="560464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07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3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1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PRODUCT_PRECAUTIONS_ID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INT(11)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PRIMARY KEY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SEQUENCE NUMBER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TITLE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VARCHAR(45)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주의사항 제목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VARCHAR(255)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주의사항 내용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CONTENT_NAME1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VARCHAR(45)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주문 안내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CONTENT1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VARCHAR(2000)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주문 안내 내용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CONTENT_NAME2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VARCHAR(45)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교환 환불 안내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CONTENT2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VARCHAR(2000)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교환 환불 내용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CONTENT_NAME3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VARCHAR(45)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포인트 안내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PRODUCT_PRECAUTIONS_CONTENT3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VARCHAR(2000)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/>
                        <a:t>포인트 안내 내용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19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PRODUCT_PRECAUTIONS_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ONOFF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INT(11)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spc="0"/>
                        <a:t>NOT NULL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spc="0" dirty="0"/>
                        <a:t>상품 주의사항 여부</a:t>
                      </a:r>
                    </a:p>
                  </a:txBody>
                  <a:tcPr marL="85564" marR="85564" marT="42782" marB="42782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(QnA_Board)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786111"/>
              </p:ext>
            </p:extLst>
          </p:nvPr>
        </p:nvGraphicFramePr>
        <p:xfrm>
          <a:off x="743810" y="1052736"/>
          <a:ext cx="8419671" cy="565094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종류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 QNA_BOARD_TITLE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QNA_BOARD_VIEW_COUNT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QNA_BOARD_IMAGE_NAME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이미지명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QNA_BOARD_SECRET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 err="1"/>
                        <a:t>비밀글</a:t>
                      </a:r>
                      <a:r>
                        <a:rPr lang="ko-KR" altLang="en-US" sz="1600" b="0" spc="0" dirty="0"/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(QnA_Board_Comment)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56237"/>
              </p:ext>
            </p:extLst>
          </p:nvPr>
        </p:nvGraphicFramePr>
        <p:xfrm>
          <a:off x="743810" y="1052736"/>
          <a:ext cx="8419671" cy="43304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QNA_BOARD_COMMENT_ID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QNA_QNA_BOARD_ID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 MEMBER_MEMBER_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COMMENT_ID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QNA_BOARD_COMMENT_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QNA_BOARD_COMMENT_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QNA_BOARD_COMMENT_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QNA_COMMENT_WRITER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QNA </a:t>
                      </a:r>
                      <a:r>
                        <a:rPr lang="ko-KR" altLang="en-US" sz="1600" b="0" spc="0" dirty="0"/>
                        <a:t>댓글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6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프로젝트 개요 및 개발환경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4000" b="1" dirty="0"/>
                <a:t>프로젝트 개요</a:t>
              </a:r>
              <a:endParaRPr lang="ko-KR" altLang="en-US" sz="32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1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(Review_Board)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43810" y="1052736"/>
          <a:ext cx="8419671" cy="458462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REVIEW_BOARD_WRITER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QNA </a:t>
                      </a:r>
                      <a:r>
                        <a:rPr lang="ko-KR" altLang="en-US" sz="1600" b="0" spc="0"/>
                        <a:t>댓글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-15552" y="0"/>
            <a:ext cx="9921552" cy="6906281"/>
            <a:chOff x="-15552" y="-27384"/>
            <a:chExt cx="9921552" cy="6906281"/>
          </a:xfrm>
        </p:grpSpPr>
        <p:pic>
          <p:nvPicPr>
            <p:cNvPr id="22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23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4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27" name="TextBox 4"/>
          <p:cNvSpPr txBox="1"/>
          <p:nvPr/>
        </p:nvSpPr>
        <p:spPr>
          <a:xfrm>
            <a:off x="1640631" y="332656"/>
            <a:ext cx="6624736" cy="42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(Terms)</a:t>
            </a:r>
          </a:p>
        </p:txBody>
      </p:sp>
      <p:graphicFrame>
        <p:nvGraphicFramePr>
          <p:cNvPr id="28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30470"/>
              </p:ext>
            </p:extLst>
          </p:nvPr>
        </p:nvGraphicFramePr>
        <p:xfrm>
          <a:off x="896210" y="1205136"/>
          <a:ext cx="8419671" cy="431209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35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약관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LONGTEXT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약관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TERMS_NECESSARY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약관 동의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약관 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4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TERMS_EXPIRE_DATE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약관 만료일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TERMS_CHANGE_DATE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약관 변경일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(Product_Review_Board)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59473"/>
              </p:ext>
            </p:extLst>
          </p:nvPr>
        </p:nvGraphicFramePr>
        <p:xfrm>
          <a:off x="743810" y="1052736"/>
          <a:ext cx="8419671" cy="405146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PRODUCT_ID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상품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REVIEW_BOARD_WRITER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댓글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댓글 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(Menu_Review_Board)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2887"/>
              </p:ext>
            </p:extLst>
          </p:nvPr>
        </p:nvGraphicFramePr>
        <p:xfrm>
          <a:off x="743810" y="1052736"/>
          <a:ext cx="8419671" cy="405146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MENU_ID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메뉴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MEMBER_ID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회원 </a:t>
                      </a:r>
                      <a:r>
                        <a:rPr lang="en-US" altLang="ko-KR" sz="1600" b="0" spc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REVIEW_BOARD_CONTENT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댓글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REVIEW_BOARD_WRITER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VARCHAR(45)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댓글 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REVIEW_BOARD_REG_DATE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TIMESTAMP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DEFAULT 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 dirty="0"/>
                        <a:t>댓글 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en-US" altLang="ko-KR" sz="3200" b="1" dirty="0" err="1"/>
                <a:t>DataBase</a:t>
              </a:r>
              <a:r>
                <a:rPr lang="en-US" altLang="ko-KR" sz="3200" b="1" dirty="0"/>
                <a:t> Diagram</a:t>
              </a:r>
              <a:endParaRPr lang="ko-KR" altLang="en-US" sz="32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6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0" y="188637"/>
            <a:ext cx="6624736" cy="44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>
                <a:solidFill>
                  <a:schemeClr val="bg1"/>
                </a:solidFill>
              </a:rPr>
              <a:t>DataBase Diagram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0472" y="1052736"/>
            <a:ext cx="9505056" cy="558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0" y="188637"/>
            <a:ext cx="6624736" cy="44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>
                <a:solidFill>
                  <a:schemeClr val="bg1"/>
                </a:solidFill>
              </a:rPr>
              <a:t>DataBase Diagram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0472" y="1061824"/>
            <a:ext cx="9505056" cy="5535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0" y="188637"/>
            <a:ext cx="6624736" cy="44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>
                <a:solidFill>
                  <a:schemeClr val="bg1"/>
                </a:solidFill>
              </a:rPr>
              <a:t>DataBase Diagram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9344" y="1072088"/>
            <a:ext cx="9516183" cy="559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0" y="188637"/>
            <a:ext cx="6624736" cy="44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spc="-150">
                <a:solidFill>
                  <a:schemeClr val="bg1"/>
                </a:solidFill>
              </a:rPr>
              <a:t>DataBase Diagram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3252" y="1052736"/>
            <a:ext cx="9370268" cy="5587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4000" b="1" dirty="0"/>
                <a:t>요구사항 분석</a:t>
              </a:r>
              <a:endParaRPr lang="ko-KR" altLang="en-US" sz="32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35989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일반 회원가입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이용을 위한 회원 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투썸을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이용하고자 하는 고객, 이메일 계정 소유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회원가입 완료 및 로그인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회원가입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약관 동의 및 정보 입력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이메일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(OR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문자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인증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회원가입 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암호화 작업 후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DB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저장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인증 메일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(OR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문자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전송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7.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가입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이메일 중복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6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프로젝트 개요 및 개발환경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136305-9A8C-44E5-9C38-D8647A955BF4}"/>
              </a:ext>
            </a:extLst>
          </p:cNvPr>
          <p:cNvSpPr>
            <a:spLocks/>
          </p:cNvSpPr>
          <p:nvPr/>
        </p:nvSpPr>
        <p:spPr>
          <a:xfrm>
            <a:off x="1656184" y="1196752"/>
            <a:ext cx="7632848" cy="50087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85750" indent="-285750" defTabSz="50800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카페 대표 프랜차이즈인 </a:t>
            </a:r>
            <a:r>
              <a:rPr lang="en-US" altLang="ko-KR" sz="1400" b="1" dirty="0"/>
              <a:t>A TWOSOME PLACE</a:t>
            </a:r>
            <a:r>
              <a:rPr lang="ko-KR" altLang="en-US" sz="1400" b="1" dirty="0"/>
              <a:t>를 벤치마킹하여 제작</a:t>
            </a:r>
            <a:endParaRPr lang="en-US" altLang="ko-KR" sz="1400" b="1" dirty="0"/>
          </a:p>
          <a:p>
            <a:pPr marL="285750" indent="-285750" defTabSz="50800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 defTabSz="508000">
              <a:buFont typeface="Arial" panose="020B0604020202020204" pitchFamily="34" charset="0"/>
              <a:buChar char="•"/>
            </a:pPr>
            <a:r>
              <a:rPr lang="ko-KR" altLang="en-US" sz="1400" b="1" dirty="0"/>
              <a:t>기존 </a:t>
            </a:r>
            <a:r>
              <a:rPr lang="en-US" altLang="ko-KR" sz="1400" b="1" dirty="0"/>
              <a:t>A TWOSOME PLACE </a:t>
            </a:r>
            <a:r>
              <a:rPr lang="ko-KR" altLang="en-US" sz="1400" b="1" dirty="0"/>
              <a:t>페이지보다 더 편리한 서비스와 기능들을 제공</a:t>
            </a:r>
            <a:endParaRPr lang="en-US" altLang="ko-KR" sz="1400" b="1" dirty="0"/>
          </a:p>
          <a:p>
            <a:pPr marL="285750" indent="-285750" defTabSz="50800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 defTabSz="50800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데일리 매출관리와 월별 매출관리</a:t>
            </a:r>
            <a:r>
              <a:rPr lang="en-US" altLang="ko-KR" sz="1400" b="1"/>
              <a:t>,</a:t>
            </a:r>
            <a:r>
              <a:rPr lang="ko-KR" altLang="en-US" sz="1400" b="1"/>
              <a:t> </a:t>
            </a:r>
            <a:r>
              <a:rPr lang="ko-KR" altLang="en-US" sz="1400" b="1" dirty="0"/>
              <a:t>통계 및 보고서를 통해 편리하게 확인할 수 있는 서비스를 제공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76179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일반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홈페이지에 일반적으로 가입한 계정으로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일반 회원가입 완료 및 인증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로그인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로그인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계정 정보 입력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로그인 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정보 일치 확인 후 세션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계정 정보 불일치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6368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소셜 로그인 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(Kakao,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Naver)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카카오, 네이버 간편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사용가능한 카카오 또는 네이버 계정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처음 로그인 시 가입처리, 이 후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카카오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네이버 로그인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로그인 처리 및 토큰 전달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이전 로그인 여부 확인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서버에서 토큰을 통한 로그인 정보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로그인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로그인 실패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3048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자동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자동 로그인 체크 시 자동 로그인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계정 입력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자동 로그인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자동 로그인 체크 후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체크 확인 후 자동로그인 처리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정보 불일치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0897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972988"/>
              </p:ext>
            </p:extLst>
          </p:nvPr>
        </p:nvGraphicFramePr>
        <p:xfrm>
          <a:off x="598111" y="1124746"/>
          <a:ext cx="8709777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이메일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비밀번호 찾기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자신이 가입한 계정 정보 찾기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 정보 입력 및 인증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가입한 이메일 정보 제공 및 비밀번호 변경 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이메일 또는 비밀번호 찾기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이메일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가입정보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비밀번호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이메일 또는 문자 인증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찾기 화면 이동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이메일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가입정보 검증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페이지로 이동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비밀번호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인증 검증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4044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로그아웃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로그아웃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로그아웃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세션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NULL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및 토큰 값 처리 후 메인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2797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계정 정보 수정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이름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전화번호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주소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계정 정보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정보 수정 및 수정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정보 수정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잘못된 입력값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49597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개인 정보 확인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계정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전화번호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주소를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계정 정보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개인 정보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개인 정보 페이지 응답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5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804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비밀번호 변경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비밀번호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비밀번호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현재 비밀번호와 새 비밀번호 입력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변경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변경 처리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변경 알림 및 마이페이지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잘못된 입력값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1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04837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탈퇴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탈퇴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탈퇴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비밀번호 입력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회원 탈퇴 확인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7.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탈퇴완료 및 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회원탈퇴 처리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세션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잘못된 비밀번호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768852"/>
              </p:ext>
            </p:extLst>
          </p:nvPr>
        </p:nvGraphicFramePr>
        <p:xfrm>
          <a:off x="596516" y="1124744"/>
          <a:ext cx="8706775" cy="53834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 멤버십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자신의 멤버십 등급 및 포인트 확인 가능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없을 시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정보 조회 또는 멤버십 가입하라는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 멤버십 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가입 했을 경우 정보 확인 가능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 안 했을 경우 가입되지 않았다는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 멤버쉽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6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프로젝트 개요 및 개발환경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4000" b="1" dirty="0"/>
                <a:t>개발환경</a:t>
              </a:r>
              <a:endParaRPr lang="ko-KR" altLang="en-US" sz="3200" b="1" dirty="0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52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6623"/>
              </p:ext>
            </p:extLst>
          </p:nvPr>
        </p:nvGraphicFramePr>
        <p:xfrm>
          <a:off x="599612" y="1052736"/>
          <a:ext cx="8706775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장바구니</a:t>
                      </a: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장바구니 확인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장바구니 상품 확인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1-1.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또는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1-2.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메인 상단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navigation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오른쪽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basket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클릭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장바구니 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장바구니 확인 및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2-1.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호출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또는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2-2.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장바구니 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장바구니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924068"/>
              </p:ext>
            </p:extLst>
          </p:nvPr>
        </p:nvGraphicFramePr>
        <p:xfrm>
          <a:off x="599612" y="1052736"/>
          <a:ext cx="8706775" cy="53834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내역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사용자가 주문한 상품 구매내역 및 배송 추적(상태)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장바구니 확인 및 주문 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정보 확인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주문 내역 페이지 요청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주문정보 확인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배송 상태 확인 및 주문 취소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마이페이지 호출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주문 내역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내역 없을 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37566"/>
              </p:ext>
            </p:extLst>
          </p:nvPr>
        </p:nvGraphicFramePr>
        <p:xfrm>
          <a:off x="599612" y="1052736"/>
          <a:ext cx="8706775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사이트 맵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페이지 전체의 메뉴를 볼 수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메인 페이지 하단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사이트맵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클릭 또는 로그인 후 마이페이지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사이트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맵을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이용해 해당 메뉴로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페이지 하단 사이트 맵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1-2.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마이페이지 사이트 맵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사이트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맵을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이용한 정보 습득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사이트 맵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13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23269"/>
              </p:ext>
            </p:extLst>
          </p:nvPr>
        </p:nvGraphicFramePr>
        <p:xfrm>
          <a:off x="596516" y="1124744"/>
          <a:ext cx="8712969" cy="53834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메인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 TOOSOME PLACE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에 관한 요약 페이지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배너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신상품 목록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매장 찾기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이용자의 접속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메인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4971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ABOUT US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 TOOSOME PLACE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소개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역사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의미등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제공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사용자의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ABOUT US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의 해당 메뉴를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요청의 맞는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11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8539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OTHERS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창업 정보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가맹점전용 금융상품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창업설명회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등 정보 제공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사용자의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OTHERS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의 해당 메뉴를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요청의 맞는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3147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STORE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지역검색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매장명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검색창에 지역 또는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STORE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에서 매장명을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메인 페이지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중하단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매장 찾기에서 해당 지역 또는 매장명을 검색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1.2 STORE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에서 매장명을 검색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매장안내 페이지에서 검색한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지역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매장명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키워드가 있는 매장 목록 호출</a:t>
                      </a:r>
                    </a:p>
                    <a:p>
                      <a:pPr algn="ctr" latinLnBrk="1">
                        <a:defRPr/>
                      </a:pP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지도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8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55059"/>
              </p:ext>
            </p:extLst>
          </p:nvPr>
        </p:nvGraphicFramePr>
        <p:xfrm>
          <a:off x="596516" y="1124744"/>
          <a:ext cx="8712969" cy="538349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가입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해택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제공 및 가입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가입된 계정이라면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정보 습득 또는 가입된 계정이라고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WHAT’S NEWS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에 멤버십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가입 되어있지 않다면 정보습득 및 가입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4-2.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가입 </a:t>
                      </a:r>
                      <a:r>
                        <a:rPr lang="ko-KR" altLang="en-US" sz="1600" dirty="0" err="1">
                          <a:latin typeface="a타이틀고딕4"/>
                          <a:ea typeface="a타이틀고딕4"/>
                        </a:rPr>
                        <a:t>되어있다면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 가입 되어있다는 경고 창 출력 후 마이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비 로그인 상태라면 로그인 페이지 이동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경고창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3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57805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FAQ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문의사항을 빠르게 찾아 볼 수 있음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오른쪽 상단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FAQ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sz="1800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sz="1800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sz="1800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  <a:endParaRPr lang="en-US" altLang="ko-KR" sz="1800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9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20685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진행중인 이벤트와 종료된 이벤트를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WHAT'S NEW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탭 이벤트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3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600400" cy="419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프로젝트 개요 및 개발환경</a:t>
            </a:r>
          </a:p>
        </p:txBody>
      </p:sp>
      <p:graphicFrame>
        <p:nvGraphicFramePr>
          <p:cNvPr id="10" name="Table 2"/>
          <p:cNvGraphicFramePr>
            <a:graphicFrameLocks noGrp="1"/>
          </p:cNvGraphicFramePr>
          <p:nvPr/>
        </p:nvGraphicFramePr>
        <p:xfrm>
          <a:off x="1634959" y="1206369"/>
          <a:ext cx="7653178" cy="514931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6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 spc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0" spc="0" dirty="0">
                          <a:solidFill>
                            <a:schemeClr val="bg1"/>
                          </a:solidFill>
                        </a:rPr>
                        <a:t>개발환경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운영체제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Windows 10 64bit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개발언어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</a:rPr>
                        <a:t>Java, SQL, HTML, Javascript, CSS, JQuery, XML, JSON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개발도구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</a:rPr>
                        <a:t>Eclipse, MySQL Workbench, PUTTY, Maven, Java ORM Plugin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프레임워크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0"/>
                        <a:t>Spring Framework 5.3.4, MyBatis, Bootstrap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데이터베이스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MariaDB 10.4.13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WAS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Apache Tomcat 9.0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웹 브라우저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Chrome, Edge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버전 관리 시스템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Git, Github, SourceTree</a:t>
                      </a:r>
                      <a:endParaRPr lang="ko-KR" altLang="en-US" sz="1400" b="0" spc="0"/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4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라이브러리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JSTL, lombok, aspectj, servlet-api, 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spring-security-web</a:t>
                      </a:r>
                      <a:r>
                        <a:rPr lang="en-US" altLang="ko-KR" sz="1400" b="0" spc="0"/>
                        <a:t>, jackson, amazonaws, 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commons-fileupload</a:t>
                      </a:r>
                      <a:r>
                        <a:rPr lang="en-US" altLang="ko-KR" sz="1400" b="0" spc="0"/>
                        <a:t>, javax.mail, </a:t>
                      </a:r>
                      <a:r>
                        <a:rPr lang="en-US" altLang="en-US" sz="1400" b="0" spc="0"/>
                        <a:t>javaSDK</a:t>
                      </a:r>
                      <a:r>
                        <a:rPr lang="en-US" altLang="ko-KR" sz="1400" b="0" spc="0"/>
                        <a:t>, spring-tx,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400" b="0" spc="0"/>
                        <a:t>HikariCP, mariadb-java-client, httpcore, httpclient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79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0"/>
                        <a:t>오픈소스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0" dirty="0" err="1"/>
                        <a:t>CoolSMS</a:t>
                      </a:r>
                      <a:r>
                        <a:rPr lang="en-US" altLang="ko-KR" sz="1400" b="0" spc="0" dirty="0"/>
                        <a:t>, </a:t>
                      </a:r>
                      <a:r>
                        <a:rPr lang="en-US" altLang="ko-KR" sz="1400" b="0" spc="0" dirty="0" err="1"/>
                        <a:t>Daum</a:t>
                      </a:r>
                      <a:r>
                        <a:rPr lang="en-US" altLang="ko-KR" sz="1400" b="0" spc="0" dirty="0"/>
                        <a:t> </a:t>
                      </a:r>
                      <a:r>
                        <a:rPr lang="ko-KR" altLang="en-US" sz="1400" b="0" spc="0" dirty="0"/>
                        <a:t>우편번호 </a:t>
                      </a:r>
                      <a:r>
                        <a:rPr lang="en-US" altLang="ko-KR" sz="1400" b="0" spc="0" dirty="0"/>
                        <a:t>API, </a:t>
                      </a:r>
                      <a:r>
                        <a:rPr lang="en-US" altLang="ko-KR" sz="1400" b="0" spc="0" dirty="0" err="1"/>
                        <a:t>KakaoMap</a:t>
                      </a:r>
                      <a:r>
                        <a:rPr lang="en-US" altLang="ko-KR" sz="1400" b="0" spc="0" dirty="0"/>
                        <a:t> API, </a:t>
                      </a:r>
                      <a:r>
                        <a:rPr lang="en-US" altLang="ko-KR" sz="1400" b="0" spc="0" dirty="0" err="1"/>
                        <a:t>Naver</a:t>
                      </a:r>
                      <a:r>
                        <a:rPr lang="en-US" altLang="ko-KR" sz="1400" b="0" spc="0" dirty="0"/>
                        <a:t> Login API,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400" b="0" spc="0" dirty="0" err="1"/>
                        <a:t>Kakao</a:t>
                      </a:r>
                      <a:r>
                        <a:rPr lang="en-US" altLang="ko-KR" sz="1400" b="0" spc="0" dirty="0"/>
                        <a:t> Login API, </a:t>
                      </a:r>
                      <a:r>
                        <a:rPr lang="en-US" altLang="ko-KR" sz="1400" b="0" spc="0" dirty="0" err="1"/>
                        <a:t>IamPort</a:t>
                      </a:r>
                      <a:r>
                        <a:rPr lang="en-US" altLang="ko-KR" sz="1400" b="0" spc="0" dirty="0"/>
                        <a:t> API, </a:t>
                      </a:r>
                      <a:r>
                        <a:rPr lang="ko-KR" altLang="en-US" sz="1400" b="0" spc="0" dirty="0" err="1"/>
                        <a:t>채널톡</a:t>
                      </a:r>
                      <a:r>
                        <a:rPr lang="ko-KR" altLang="en-US" sz="1400" b="0" spc="0" dirty="0"/>
                        <a:t> </a:t>
                      </a:r>
                      <a:r>
                        <a:rPr lang="en-US" altLang="ko-KR" sz="1400" b="0" spc="0" dirty="0"/>
                        <a:t>API, Chartist API</a:t>
                      </a:r>
                    </a:p>
                  </a:txBody>
                  <a:tcPr marL="67594" marR="67594" marT="33796" marB="33796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2203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TOOSOME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PLACE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공지사항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WHAT'S NEW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탭 공지사항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70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662047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뉴스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TOOSOME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PLACE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뉴스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WHAT'S NEW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탭 뉴스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5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7999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사용자의 문의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WHAT'S NEW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탭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댓글 또는 글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댓글 또는 글 등록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 로그인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후 이용가능 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0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1892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신메뉴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커피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&amp;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음료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디저트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델리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홀케이크 정보제공 및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구매시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 및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MENU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해당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선택 후 디테일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7.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메뉴 구매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디테일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8.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비로그인 상태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기프티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콘 구매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필요 경고 창 출력 후 로그인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3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80249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신상품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커피 상품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,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커피웨어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,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기프트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세트 정보제공 및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시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 및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MENU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해당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선택 후 디테일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7.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메뉴 구매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디테일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8.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비로그인 상태 장바구니 담기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필요 경고 창 출력 후 로그인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2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58031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장바구니에 있는 메뉴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상품을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후 장바구니 페이지에서 주문하기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메뉴 디테일 페이지에서 </a:t>
                      </a:r>
                      <a:r>
                        <a:rPr lang="ko-KR" altLang="en-US" sz="1600" dirty="0" err="1">
                          <a:latin typeface="a타이틀고딕4"/>
                          <a:ea typeface="a타이틀고딕4"/>
                        </a:rPr>
                        <a:t>기프티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 콘 구매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3-2.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장바구니 페이지에서 상품 구매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받는 분 입력 후 결제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7.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해당 메뉴 </a:t>
                      </a: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상품 결제 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결제 프로그램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8.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완료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받으시는 분 미 입력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경고 창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4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8047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장바구니에 있는 메뉴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상품을 구매 후 완료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후 장바구니 페이지에서 주문 결제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메뉴 디테일 페이지에서 </a:t>
                      </a:r>
                      <a:r>
                        <a:rPr lang="ko-KR" altLang="en-US" sz="1600" dirty="0" err="1">
                          <a:latin typeface="a타이틀고딕4"/>
                          <a:ea typeface="a타이틀고딕4"/>
                        </a:rPr>
                        <a:t>기프티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 콘 구매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3-2.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장바구니 페이지에서 상품 구매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받는 분 입력 후 결제 요청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7.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해당 메뉴 </a:t>
                      </a:r>
                      <a:r>
                        <a:rPr lang="en-US" altLang="ko-KR" sz="1600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sz="1600" dirty="0">
                          <a:latin typeface="a타이틀고딕4"/>
                          <a:ea typeface="a타이틀고딕4"/>
                        </a:rPr>
                        <a:t>상품 결제 </a:t>
                      </a:r>
                      <a:endParaRPr lang="en-US" altLang="ko-KR" sz="1600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결제 프로그램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8.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구매 완료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9.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결제 완료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68284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영양성분표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메뉴에 해당하는 영양 성분 표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8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사용자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085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커피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MBTI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MBTI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테스트를 통해 메뉴를 추천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사용자 요청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 및 구매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5.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테스트 완료 후 메뉴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해당 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6.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3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042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로그인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/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기능을 위한 로그인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/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권한 보유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완료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로그아웃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메인 페이지 로그아웃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로그인 처리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로그아웃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계정 정보 불일치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계정 불일치 메시지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0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D639A-E4D4-4196-AD0E-38F122936153}"/>
              </a:ext>
            </a:extLst>
          </p:cNvPr>
          <p:cNvGrpSpPr/>
          <p:nvPr/>
        </p:nvGrpSpPr>
        <p:grpSpPr>
          <a:xfrm>
            <a:off x="2220756" y="2688790"/>
            <a:ext cx="5448935" cy="2099945"/>
            <a:chOff x="3408045" y="2940050"/>
            <a:chExt cx="5448935" cy="20999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986D8D-D04E-43B8-A4D7-3A8C104A70FD}"/>
                </a:ext>
              </a:extLst>
            </p:cNvPr>
            <p:cNvSpPr>
              <a:spLocks/>
            </p:cNvSpPr>
            <p:nvPr/>
          </p:nvSpPr>
          <p:spPr>
            <a:xfrm>
              <a:off x="3408045" y="2940050"/>
              <a:ext cx="5448935" cy="198374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en-US" altLang="ko-KR" sz="3200" b="1" dirty="0" err="1"/>
                <a:t>DataBase</a:t>
              </a:r>
              <a:r>
                <a:rPr lang="en-US" altLang="ko-KR" sz="3200" b="1" dirty="0"/>
                <a:t> </a:t>
              </a:r>
              <a:r>
                <a:rPr lang="ko-KR" altLang="en-US" sz="3200" b="1" dirty="0"/>
                <a:t>구조</a:t>
              </a: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AA8D113-9512-40A7-8D23-A352CC51A6BC}"/>
                </a:ext>
              </a:extLst>
            </p:cNvPr>
            <p:cNvSpPr>
              <a:spLocks/>
            </p:cNvSpPr>
            <p:nvPr/>
          </p:nvSpPr>
          <p:spPr>
            <a:xfrm flipV="1">
              <a:off x="3571240" y="493776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4B5138E-1C65-4110-9D6F-0791A2DDC9A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6786880" y="4926330"/>
              <a:ext cx="1918335" cy="102235"/>
            </a:xfrm>
            <a:prstGeom prst="rtTriangle">
              <a:avLst/>
            </a:prstGeom>
            <a:solidFill>
              <a:srgbClr val="C00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24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25473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메인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통계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그래프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매뉴얼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공지 및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문의사항 정보 제공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홈페이지 접속 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메인 페이지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홈페이지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관리자 메인 페이지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1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523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리스트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휴면회원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탈퇴 회원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블랙 회원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8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89987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상세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가입된 회원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상세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상세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상태 수정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정보 상세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상태 수정 처리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7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177358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가입된 회원의 멤버십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회원 멤버십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2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2126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등급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등급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등급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등급 수정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멤버십 등급 수정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9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921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조회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조회 및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검색 결과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운영자 등록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3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3489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5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63213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상세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상세 조회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수정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리스트 상세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상세 정보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수정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삭제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상세 정보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수정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삭제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6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6593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등록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메뉴 등록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9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58751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6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1" y="188638"/>
            <a:ext cx="6624736" cy="4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DataBase</a:t>
            </a:r>
            <a:r>
              <a:rPr lang="ko-KR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 구조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(Banner)</a:t>
            </a:r>
          </a:p>
        </p:txBody>
      </p:sp>
      <p:graphicFrame>
        <p:nvGraphicFramePr>
          <p:cNvPr id="17" name="Table 2"/>
          <p:cNvGraphicFramePr>
            <a:graphicFrameLocks noGrp="1"/>
          </p:cNvGraphicFramePr>
          <p:nvPr/>
        </p:nvGraphicFramePr>
        <p:xfrm>
          <a:off x="714070" y="1485572"/>
          <a:ext cx="8415393" cy="358802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0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b="0" spc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BANNER_ID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INT(11)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SEQUENCE NUMBER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BANNER_ROUTE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배너 이미지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BANNER_NAME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 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배너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1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BANNER_TITLE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0"/>
                        <a:t>NOT NULL</a:t>
                      </a:r>
                      <a:endParaRPr lang="ko-KR" altLang="en-US" sz="1600" b="0" spc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0"/>
                        <a:t>배너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화살표: 오른쪽 1">
            <a:hlinkClick r:id="rId4" action="ppaction://hlinksldjump" tooltip="스토리보드 시작"/>
            <a:extLst>
              <a:ext uri="{FF2B5EF4-FFF2-40B4-BE49-F238E27FC236}">
                <a16:creationId xmlns:a16="http://schemas.microsoft.com/office/drawing/2014/main" id="{50F31AAC-91E7-4415-85B2-C116CC5AEE27}"/>
              </a:ext>
            </a:extLst>
          </p:cNvPr>
          <p:cNvSpPr/>
          <p:nvPr/>
        </p:nvSpPr>
        <p:spPr>
          <a:xfrm>
            <a:off x="7113240" y="5619908"/>
            <a:ext cx="1296144" cy="864096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57721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상세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상세 조회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수정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리스트 상세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상세 정보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수정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삭제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상세 정보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수정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삭제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5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50366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등록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상품 등록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83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85254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내역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내역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59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6735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상세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상세 내역 조회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상세 내역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상세 정보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수령자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수정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상세 정보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 err="1">
                          <a:latin typeface="a타이틀고딕4"/>
                          <a:ea typeface="a타이틀고딕4"/>
                        </a:rPr>
                        <a:t>수령자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수정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52128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내역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내역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검색 결과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02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3974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상세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상세 내역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상세 내역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상세 정보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주문 취소 상세 정보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43222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통계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판매 현황 통계 및 그래프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판매 현황 통계 및 그래프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매출 통계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매출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매출 통계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매출 검색 결과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5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99720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이벤트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공지사항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뉴스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FAQ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관리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등록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검색 결과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등록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18574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게시판 관리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댓글관리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검색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3-1.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댓글 관리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등록 포함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검색 결과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4-1.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댓글 관리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(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등록 포함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)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85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5552" y="-27384"/>
            <a:ext cx="9921552" cy="6906281"/>
            <a:chOff x="-15552" y="-27384"/>
            <a:chExt cx="9921552" cy="69062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3380" y="-20770"/>
              <a:ext cx="9919380" cy="689966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-15552" y="-27384"/>
              <a:ext cx="9921552" cy="6885384"/>
            </a:xfrm>
            <a:prstGeom prst="rect">
              <a:avLst/>
            </a:prstGeom>
            <a:solidFill>
              <a:srgbClr val="7A002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40632" y="764704"/>
              <a:ext cx="76328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334933" y="359078"/>
              <a:ext cx="13681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FFE5E5"/>
                  </a:solidFill>
                  <a:latin typeface="a고속도로"/>
                  <a:ea typeface="a고속도로"/>
                </a:rPr>
                <a:t>KG IT BANK</a:t>
              </a:r>
              <a:endParaRPr lang="ko-KR" altLang="en-US" sz="1100">
                <a:solidFill>
                  <a:srgbClr val="FFE5E5"/>
                </a:solidFill>
                <a:latin typeface="a고속도로"/>
                <a:ea typeface="a고속도로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0983" y="158403"/>
              <a:ext cx="1254878" cy="7503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40632" y="188639"/>
            <a:ext cx="3304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요구사항 분석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관리자</a:t>
            </a:r>
            <a:r>
              <a:rPr lang="en-US" altLang="ko-K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고속도로"/>
                <a:ea typeface="a고속도로"/>
              </a:rPr>
              <a:t>)</a:t>
            </a:r>
            <a:endParaRPr lang="ko-KR" altLang="en-US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고속도로"/>
              <a:ea typeface="a고속도로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8405"/>
              </p:ext>
            </p:extLst>
          </p:nvPr>
        </p:nvGraphicFramePr>
        <p:xfrm>
          <a:off x="596516" y="1124744"/>
          <a:ext cx="8712969" cy="53285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bg1"/>
                          </a:solidFill>
                          <a:latin typeface="a타이틀고딕4"/>
                          <a:ea typeface="a타이틀고딕4"/>
                        </a:rPr>
                        <a:t>USECASE</a:t>
                      </a:r>
                      <a:endParaRPr lang="ko-KR" altLang="en-US">
                        <a:solidFill>
                          <a:schemeClr val="bg1"/>
                        </a:solidFill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상세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상세 게시판 관리 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,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사전 조건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관리자 로그인 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사후 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 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상세 정보 습득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기본</a:t>
                      </a:r>
                      <a:r>
                        <a:rPr lang="ko-KR" altLang="en-US" baseline="0" dirty="0">
                          <a:latin typeface="a타이틀고딕4"/>
                          <a:ea typeface="a타이틀고딕4"/>
                        </a:rPr>
                        <a:t> 흐름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ACTOR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SYSTEM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769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  <a:defRPr/>
                      </a:pP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상세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indent="0" algn="ctr" latinLnBrk="1">
                        <a:buNone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3.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삭제 요청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2.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상세 호출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4. </a:t>
                      </a:r>
                      <a:r>
                        <a:rPr lang="en-US" altLang="ko-KR" dirty="0" err="1">
                          <a:latin typeface="a타이틀고딕4"/>
                          <a:ea typeface="a타이틀고딕4"/>
                        </a:rPr>
                        <a:t>QnA</a:t>
                      </a:r>
                      <a:r>
                        <a:rPr lang="ko-KR" altLang="en-US" dirty="0">
                          <a:latin typeface="a타이틀고딕4"/>
                          <a:ea typeface="a타이틀고딕4"/>
                        </a:rPr>
                        <a:t> 삭제 완료</a:t>
                      </a:r>
                      <a:endParaRPr lang="en-US" altLang="ko-KR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a타이틀고딕4"/>
                          <a:ea typeface="a타이틀고딕4"/>
                        </a:rPr>
                        <a:t>예외 발생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a타이틀고딕4"/>
                          <a:ea typeface="a타이틀고딕4"/>
                        </a:rPr>
                        <a:t>-</a:t>
                      </a:r>
                      <a:endParaRPr lang="ko-KR" altLang="en-US" dirty="0">
                        <a:latin typeface="a타이틀고딕4"/>
                        <a:ea typeface="a타이틀고딕4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6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10613</Words>
  <Application>Microsoft Office PowerPoint</Application>
  <PresentationFormat>A4 용지(210x297mm)</PresentationFormat>
  <Paragraphs>3289</Paragraphs>
  <Slides>268</Slides>
  <Notes>124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6" baseType="lpstr">
      <vt:lpstr>a고속도로</vt:lpstr>
      <vt:lpstr>a타이틀고딕4</vt:lpstr>
      <vt:lpstr>Noto Sans CJK KR Bold</vt:lpstr>
      <vt:lpstr>Noto Sans CJK KR Regular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백 동현</cp:lastModifiedBy>
  <cp:revision>136</cp:revision>
  <dcterms:created xsi:type="dcterms:W3CDTF">2021-03-24T01:29:03Z</dcterms:created>
  <dcterms:modified xsi:type="dcterms:W3CDTF">2021-05-14T05:08:15Z</dcterms:modified>
  <cp:version>1000.0000.01</cp:version>
</cp:coreProperties>
</file>